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1" r:id="rId1"/>
  </p:sldMasterIdLst>
  <p:notesMasterIdLst>
    <p:notesMasterId r:id="rId25"/>
  </p:notesMasterIdLst>
  <p:sldIdLst>
    <p:sldId id="256" r:id="rId2"/>
    <p:sldId id="257" r:id="rId3"/>
    <p:sldId id="303" r:id="rId4"/>
    <p:sldId id="286" r:id="rId5"/>
    <p:sldId id="323" r:id="rId6"/>
    <p:sldId id="324" r:id="rId7"/>
    <p:sldId id="325" r:id="rId8"/>
    <p:sldId id="326" r:id="rId9"/>
    <p:sldId id="327" r:id="rId10"/>
    <p:sldId id="328" r:id="rId11"/>
    <p:sldId id="312" r:id="rId12"/>
    <p:sldId id="288" r:id="rId13"/>
    <p:sldId id="316" r:id="rId14"/>
    <p:sldId id="319" r:id="rId15"/>
    <p:sldId id="317" r:id="rId16"/>
    <p:sldId id="318" r:id="rId17"/>
    <p:sldId id="314" r:id="rId18"/>
    <p:sldId id="315" r:id="rId19"/>
    <p:sldId id="320" r:id="rId20"/>
    <p:sldId id="321" r:id="rId21"/>
    <p:sldId id="322" r:id="rId22"/>
    <p:sldId id="259" r:id="rId23"/>
    <p:sldId id="285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Helvetica Neue" panose="02000503000000020004" pitchFamily="2" charset="0"/>
      <p:regular r:id="rId30"/>
      <p:bold r:id="rId31"/>
      <p:italic r:id="rId32"/>
      <p:boldItalic r:id="rId33"/>
    </p:embeddedFont>
    <p:embeddedFont>
      <p:font typeface="Proxima Nova" panose="02000506030000020004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3892A8-DEBB-4595-81BB-9C0CA45D22FB}">
  <a:tblStyle styleId="{A83892A8-DEBB-4595-81BB-9C0CA45D22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76" autoAdjust="0"/>
    <p:restoredTop sz="96966" autoAdjust="0"/>
  </p:normalViewPr>
  <p:slideViewPr>
    <p:cSldViewPr snapToGrid="0" snapToObjects="1">
      <p:cViewPr varScale="1">
        <p:scale>
          <a:sx n="209" d="100"/>
          <a:sy n="209" d="100"/>
        </p:scale>
        <p:origin x="10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0" i="0" dirty="0" err="1">
                <a:effectLst/>
                <a:latin typeface="Arial" panose="020B0604020202020204" pitchFamily="34" charset="0"/>
              </a:rPr>
              <a:t>Representing</a:t>
            </a:r>
            <a:r>
              <a:rPr lang="es-ES" b="0" i="0" dirty="0">
                <a:effectLst/>
                <a:latin typeface="Arial" panose="020B0604020202020204" pitchFamily="34" charset="0"/>
              </a:rPr>
              <a:t> Digital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Twins</a:t>
            </a:r>
            <a:r>
              <a:rPr lang="es-ES" b="0" i="0" dirty="0">
                <a:effectLst/>
                <a:latin typeface="Arial" panose="020B0604020202020204" pitchFamily="34" charset="0"/>
              </a:rPr>
              <a:t> and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their</a:t>
            </a:r>
            <a:r>
              <a:rPr lang="es-ES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b="0" i="0" dirty="0" err="1">
                <a:effectLst/>
                <a:latin typeface="Arial" panose="020B0604020202020204" pitchFamily="34" charset="0"/>
              </a:rPr>
              <a:t>information</a:t>
            </a:r>
            <a:r>
              <a:rPr lang="es-ES" b="0" i="0" dirty="0">
                <a:effectLst/>
                <a:latin typeface="Arial" panose="020B0604020202020204" pitchFamily="34" charset="0"/>
              </a:rPr>
              <a:t> resources with WoT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d5a7815c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d5a7815c4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0788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5481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d5a7815c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d5a7815c4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s-E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d5a7815c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d5a7815c4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7912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59166fb1b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59166fb1b_1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6463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2544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9398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kind of data decrypted in the ontologies can be represented as Digital Twins</a:t>
            </a:r>
          </a:p>
        </p:txBody>
      </p:sp>
    </p:spTree>
    <p:extLst>
      <p:ext uri="{BB962C8B-B14F-4D97-AF65-F5344CB8AC3E}">
        <p14:creationId xmlns:p14="http://schemas.microsoft.com/office/powerpoint/2010/main" val="827442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Los </a:t>
            </a:r>
            <a:r>
              <a:rPr lang="en-GB" dirty="0" err="1"/>
              <a:t>facility:Project</a:t>
            </a:r>
            <a:r>
              <a:rPr lang="en-GB" dirty="0"/>
              <a:t> y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facility:Element</a:t>
            </a:r>
            <a:r>
              <a:rPr lang="en-GB" dirty="0"/>
              <a:t> </a:t>
            </a:r>
            <a:r>
              <a:rPr lang="en-GB" dirty="0" err="1"/>
              <a:t>serán</a:t>
            </a:r>
            <a:r>
              <a:rPr lang="en-GB" dirty="0"/>
              <a:t>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clases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proyecto</a:t>
            </a:r>
            <a:r>
              <a:rPr lang="en-GB" dirty="0"/>
              <a:t> que </a:t>
            </a:r>
            <a:r>
              <a:rPr lang="en-GB" dirty="0" err="1"/>
              <a:t>serán</a:t>
            </a:r>
            <a:r>
              <a:rPr lang="en-GB" dirty="0"/>
              <a:t> </a:t>
            </a:r>
            <a:r>
              <a:rPr lang="en-GB" dirty="0" err="1"/>
              <a:t>representadas</a:t>
            </a:r>
            <a:r>
              <a:rPr lang="en-GB" dirty="0"/>
              <a:t> </a:t>
            </a:r>
            <a:r>
              <a:rPr lang="en-GB" dirty="0" err="1"/>
              <a:t>como</a:t>
            </a:r>
            <a:r>
              <a:rPr lang="en-GB" dirty="0"/>
              <a:t> Digital Twins.</a:t>
            </a:r>
          </a:p>
        </p:txBody>
      </p:sp>
    </p:spTree>
    <p:extLst>
      <p:ext uri="{BB962C8B-B14F-4D97-AF65-F5344CB8AC3E}">
        <p14:creationId xmlns:p14="http://schemas.microsoft.com/office/powerpoint/2010/main" val="4244824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objetivo</a:t>
            </a:r>
            <a:r>
              <a:rPr lang="en-GB" dirty="0"/>
              <a:t> de no </a:t>
            </a:r>
            <a:r>
              <a:rPr lang="en-GB" dirty="0" err="1"/>
              <a:t>perder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provenance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Semantic Digital Twin, se ha </a:t>
            </a:r>
            <a:r>
              <a:rPr lang="en-GB" dirty="0" err="1"/>
              <a:t>procedido</a:t>
            </a:r>
            <a:r>
              <a:rPr lang="en-GB" dirty="0"/>
              <a:t> a </a:t>
            </a:r>
            <a:r>
              <a:rPr lang="en-GB" dirty="0" err="1"/>
              <a:t>definir</a:t>
            </a:r>
            <a:r>
              <a:rPr lang="en-GB" dirty="0"/>
              <a:t> </a:t>
            </a:r>
            <a:r>
              <a:rPr lang="en-GB" dirty="0" err="1"/>
              <a:t>cada</a:t>
            </a:r>
            <a:r>
              <a:rPr lang="en-GB" dirty="0"/>
              <a:t> Digital Twin </a:t>
            </a:r>
            <a:r>
              <a:rPr lang="en-GB" dirty="0" err="1"/>
              <a:t>como</a:t>
            </a:r>
            <a:r>
              <a:rPr lang="en-GB" dirty="0"/>
              <a:t> un </a:t>
            </a:r>
            <a:r>
              <a:rPr lang="en-GB" dirty="0" err="1"/>
              <a:t>td:Thing</a:t>
            </a:r>
            <a:r>
              <a:rPr lang="en-GB" dirty="0"/>
              <a:t>, </a:t>
            </a:r>
            <a:r>
              <a:rPr lang="en-GB" dirty="0" err="1"/>
              <a:t>referente</a:t>
            </a:r>
            <a:r>
              <a:rPr lang="en-GB" dirty="0"/>
              <a:t> a la </a:t>
            </a:r>
            <a:r>
              <a:rPr lang="en-GB" dirty="0" err="1"/>
              <a:t>ontología</a:t>
            </a:r>
            <a:r>
              <a:rPr lang="en-GB" dirty="0"/>
              <a:t> </a:t>
            </a:r>
            <a:r>
              <a:rPr lang="en-GB" dirty="0" err="1"/>
              <a:t>perteneciente</a:t>
            </a:r>
            <a:r>
              <a:rPr lang="en-GB" dirty="0"/>
              <a:t> a </a:t>
            </a:r>
            <a:r>
              <a:rPr lang="en-GB" dirty="0" err="1"/>
              <a:t>los</a:t>
            </a:r>
            <a:r>
              <a:rPr lang="en-GB" dirty="0"/>
              <a:t> Thing </a:t>
            </a:r>
            <a:r>
              <a:rPr lang="en-GB" dirty="0" err="1"/>
              <a:t>Descrptions</a:t>
            </a:r>
            <a:r>
              <a:rPr lang="en-GB" dirty="0"/>
              <a:t>. Para </a:t>
            </a:r>
            <a:r>
              <a:rPr lang="en-GB" dirty="0" err="1"/>
              <a:t>ello</a:t>
            </a:r>
            <a:r>
              <a:rPr lang="en-GB" dirty="0"/>
              <a:t> se ha </a:t>
            </a:r>
            <a:r>
              <a:rPr lang="en-GB" dirty="0" err="1"/>
              <a:t>creado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extensión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las </a:t>
            </a:r>
            <a:r>
              <a:rPr lang="en-GB" dirty="0" err="1"/>
              <a:t>ontologías</a:t>
            </a:r>
            <a:r>
              <a:rPr lang="en-GB" dirty="0"/>
              <a:t> que describe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datos</a:t>
            </a:r>
            <a:r>
              <a:rPr lang="en-GB" dirty="0"/>
              <a:t> </a:t>
            </a:r>
            <a:r>
              <a:rPr lang="en-GB" dirty="0" err="1"/>
              <a:t>descritos</a:t>
            </a:r>
            <a:r>
              <a:rPr lang="en-GB" dirty="0"/>
              <a:t> </a:t>
            </a:r>
            <a:r>
              <a:rPr lang="en-GB" dirty="0" err="1"/>
              <a:t>como</a:t>
            </a:r>
            <a:r>
              <a:rPr lang="en-GB" dirty="0"/>
              <a:t> Digital Twins, </a:t>
            </a:r>
            <a:r>
              <a:rPr lang="en-GB" dirty="0" err="1"/>
              <a:t>como</a:t>
            </a:r>
            <a:r>
              <a:rPr lang="en-GB" dirty="0"/>
              <a:t> </a:t>
            </a:r>
            <a:r>
              <a:rPr lang="en-GB" dirty="0" err="1"/>
              <a:t>td:Things</a:t>
            </a:r>
            <a:r>
              <a:rPr lang="en-GB" dirty="0"/>
              <a:t> con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objetivo</a:t>
            </a:r>
            <a:r>
              <a:rPr lang="en-GB" dirty="0"/>
              <a:t> de </a:t>
            </a:r>
            <a:r>
              <a:rPr lang="en-GB" dirty="0" err="1"/>
              <a:t>poder</a:t>
            </a:r>
            <a:r>
              <a:rPr lang="en-GB" dirty="0"/>
              <a:t> </a:t>
            </a:r>
            <a:r>
              <a:rPr lang="en-GB" dirty="0" err="1"/>
              <a:t>definir</a:t>
            </a:r>
            <a:r>
              <a:rPr lang="en-GB" dirty="0"/>
              <a:t> </a:t>
            </a:r>
            <a:r>
              <a:rPr lang="en-GB" dirty="0" err="1"/>
              <a:t>los</a:t>
            </a:r>
            <a:r>
              <a:rPr lang="en-GB" dirty="0"/>
              <a:t> Digital Twins </a:t>
            </a:r>
            <a:r>
              <a:rPr lang="en-GB" dirty="0" err="1"/>
              <a:t>como</a:t>
            </a:r>
            <a:r>
              <a:rPr lang="en-GB" dirty="0"/>
              <a:t> Thing Descriptions. La </a:t>
            </a:r>
            <a:r>
              <a:rPr lang="en-GB" dirty="0" err="1"/>
              <a:t>extensión</a:t>
            </a:r>
            <a:r>
              <a:rPr lang="en-GB" dirty="0"/>
              <a:t> de </a:t>
            </a:r>
            <a:r>
              <a:rPr lang="en-GB" dirty="0" err="1"/>
              <a:t>estas</a:t>
            </a:r>
            <a:r>
              <a:rPr lang="en-GB" dirty="0"/>
              <a:t> </a:t>
            </a:r>
            <a:r>
              <a:rPr lang="en-GB" dirty="0" err="1"/>
              <a:t>ontologías</a:t>
            </a:r>
            <a:r>
              <a:rPr lang="en-GB" dirty="0"/>
              <a:t> se ha </a:t>
            </a:r>
            <a:r>
              <a:rPr lang="en-GB" dirty="0" err="1"/>
              <a:t>definido</a:t>
            </a:r>
            <a:r>
              <a:rPr lang="en-GB" dirty="0"/>
              <a:t> </a:t>
            </a:r>
            <a:r>
              <a:rPr lang="en-GB" dirty="0" err="1"/>
              <a:t>como</a:t>
            </a:r>
            <a:r>
              <a:rPr lang="en-GB" dirty="0"/>
              <a:t> Platform.</a:t>
            </a:r>
          </a:p>
        </p:txBody>
      </p:sp>
    </p:spTree>
    <p:extLst>
      <p:ext uri="{BB962C8B-B14F-4D97-AF65-F5344CB8AC3E}">
        <p14:creationId xmlns:p14="http://schemas.microsoft.com/office/powerpoint/2010/main" val="568522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 descr="Picture 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08954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600" y="57150"/>
            <a:ext cx="882253" cy="620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 descr="Picture 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49508" y="124177"/>
            <a:ext cx="643798" cy="55736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2743200" y="742950"/>
            <a:ext cx="6172200" cy="22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2743200" y="2971800"/>
            <a:ext cx="6172200" cy="16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21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Helvetica Neue"/>
              <a:buChar char="o"/>
              <a:defRPr sz="10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21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Helvetica Neue"/>
              <a:buChar char="•"/>
              <a:defRPr sz="10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21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Helvetica Neue"/>
              <a:buChar char="-"/>
              <a:defRPr sz="10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21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Helvetica Neue"/>
              <a:buChar char="»"/>
              <a:defRPr sz="10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sz="24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sz="24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sz="24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sz="24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6553200" y="4629150"/>
            <a:ext cx="2133600" cy="276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685800" y="540726"/>
            <a:ext cx="7772400" cy="4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▪"/>
              <a:defRPr sz="24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o"/>
              <a:defRPr sz="24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•"/>
              <a:defRPr sz="24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sz="24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sz="24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sz="24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sz="24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sz="24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 Layout">
  <p:cSld name="Custom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4954499"/>
            <a:ext cx="9144000" cy="189000"/>
          </a:xfrm>
          <a:prstGeom prst="rect">
            <a:avLst/>
          </a:prstGeom>
          <a:solidFill>
            <a:srgbClr val="2F7AA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900"/>
              <a:buFont typeface="Helvetica Neue"/>
              <a:buNone/>
            </a:pPr>
            <a:endParaRPr sz="900" b="0" i="0" u="none" strike="noStrike" cap="none">
              <a:solidFill>
                <a:srgbClr val="3333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0" y="-8122"/>
            <a:ext cx="9144000" cy="342900"/>
          </a:xfrm>
          <a:prstGeom prst="rect">
            <a:avLst/>
          </a:prstGeom>
          <a:solidFill>
            <a:srgbClr val="E80000"/>
          </a:solidFill>
          <a:ln>
            <a:noFill/>
          </a:ln>
          <a:effectLst>
            <a:reflection endPos="40000" sy="-100000" algn="bl" rotWithShape="0"/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3333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" name="Google Shape;27;p4" descr="Imagen 2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8122"/>
            <a:ext cx="157216" cy="3429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-1" y="4957559"/>
            <a:ext cx="40995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your title here in Slide Master Options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685800" y="800100"/>
            <a:ext cx="38100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Helvetica Neue"/>
              <a:buChar char="▪"/>
              <a:defRPr sz="28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Helvetica Neue"/>
              <a:buChar char="o"/>
              <a:defRPr sz="28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Helvetica Neue"/>
              <a:buChar char="•"/>
              <a:defRPr sz="28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Helvetica Neue"/>
              <a:buChar char="-"/>
              <a:defRPr sz="28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Helvetica Neue"/>
              <a:buChar char="»"/>
              <a:defRPr sz="28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sz="24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sz="24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sz="24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sz="24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4954499"/>
            <a:ext cx="9144000" cy="189000"/>
          </a:xfrm>
          <a:prstGeom prst="rect">
            <a:avLst/>
          </a:prstGeom>
          <a:solidFill>
            <a:srgbClr val="2F7AA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900"/>
              <a:buFont typeface="Helvetica Neue"/>
              <a:buNone/>
            </a:pPr>
            <a:endParaRPr sz="900" b="0" i="0" u="none" strike="noStrike" cap="none">
              <a:solidFill>
                <a:srgbClr val="3333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0" y="-8122"/>
            <a:ext cx="9144000" cy="342900"/>
          </a:xfrm>
          <a:prstGeom prst="rect">
            <a:avLst/>
          </a:prstGeom>
          <a:solidFill>
            <a:srgbClr val="E8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3333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" name="Google Shape;8;p1" descr="Imagen 204"/>
          <p:cNvPicPr preferRelativeResize="0"/>
          <p:nvPr/>
        </p:nvPicPr>
        <p:blipFill rotWithShape="1">
          <a:blip r:embed="rId5">
            <a:alphaModFix amt="85000"/>
          </a:blip>
          <a:srcRect/>
          <a:stretch/>
        </p:blipFill>
        <p:spPr>
          <a:xfrm>
            <a:off x="0" y="-8122"/>
            <a:ext cx="157216" cy="3429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685800" y="540726"/>
            <a:ext cx="7772400" cy="4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▪"/>
              <a:defRPr sz="24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o"/>
              <a:defRPr sz="24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•"/>
              <a:defRPr sz="24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-"/>
              <a:defRPr sz="24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sz="24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sz="24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sz="24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sz="24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Helvetica Neue"/>
              <a:buChar char="»"/>
              <a:defRPr sz="24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  <a:solidFill>
            <a:srgbClr val="1C4C76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0" y="4863463"/>
            <a:ext cx="4678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FFFFFF"/>
                </a:solidFill>
              </a:rPr>
              <a:t>W3C WoT Meeting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svg"/><Relationship Id="rId7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1.jpe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/>
        </p:nvSpPr>
        <p:spPr>
          <a:xfrm>
            <a:off x="2658546" y="735985"/>
            <a:ext cx="5878800" cy="29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2400"/>
            </a:pPr>
            <a:r>
              <a:rPr lang="es-ES" sz="2400" b="1" dirty="0">
                <a:solidFill>
                  <a:srgbClr val="434343"/>
                </a:solidFill>
                <a:latin typeface="Proxima Nova"/>
                <a:sym typeface="Proxima Nova"/>
              </a:rPr>
              <a:t>W3C WoT Meeting</a:t>
            </a:r>
          </a:p>
          <a:p>
            <a:pPr lvl="0" algn="ctr">
              <a:buSzPts val="2400"/>
            </a:pPr>
            <a:r>
              <a:rPr lang="es-ES" sz="2400" b="1" dirty="0">
                <a:solidFill>
                  <a:srgbClr val="434343"/>
                </a:solidFill>
                <a:latin typeface="Proxima Nova"/>
                <a:sym typeface="Proxima Nova"/>
              </a:rPr>
              <a:t>Digital Twin Thing Descriptions</a:t>
            </a:r>
          </a:p>
          <a:p>
            <a:pPr lvl="0" algn="ctr">
              <a:buSzPts val="2400"/>
            </a:pPr>
            <a:endParaRPr sz="1200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Ontology Engineering Group</a:t>
            </a:r>
            <a:r>
              <a:rPr lang="en-US" sz="1500" b="0" i="0" u="none" strike="noStrike" cap="none" dirty="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endParaRPr sz="1500" b="0" i="0" u="none" strike="noStrike" cap="none" dirty="0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Universidad Politécnica de Madrid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b="1" dirty="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Salvador González Gerpe, </a:t>
            </a:r>
            <a:r>
              <a:rPr lang="es-ES" sz="1400" i="0" u="none" strike="noStrike" cap="none" dirty="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Andrea Cimmino</a:t>
            </a:r>
            <a:endParaRPr lang="es-ES" dirty="0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dirty="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Raúl García-Castro</a:t>
            </a:r>
            <a:endParaRPr sz="2200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" name="Google Shape;37;p5" descr="Picture 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1410" y="3348339"/>
            <a:ext cx="246961" cy="252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/>
          <p:nvPr/>
        </p:nvSpPr>
        <p:spPr>
          <a:xfrm>
            <a:off x="7115632" y="3348339"/>
            <a:ext cx="21099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Helvetica Neue"/>
              <a:buNone/>
            </a:pPr>
            <a:r>
              <a:rPr lang="en-US" sz="120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10/2023</a:t>
            </a:r>
            <a:endParaRPr sz="1200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41;p5"/>
          <p:cNvSpPr txBox="1"/>
          <p:nvPr/>
        </p:nvSpPr>
        <p:spPr>
          <a:xfrm>
            <a:off x="2800497" y="3293385"/>
            <a:ext cx="28956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Helvetica Neue"/>
              <a:buNone/>
            </a:pPr>
            <a:r>
              <a:rPr lang="es-ES" sz="120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salvador.gonzalez.gerpe@upm.es</a:t>
            </a:r>
            <a:endParaRPr sz="1150" dirty="0">
              <a:solidFill>
                <a:srgbClr val="666666"/>
              </a:solidFill>
              <a:highlight>
                <a:srgbClr val="F8F8F8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Helvetica Neue"/>
              <a:buNone/>
            </a:pP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5" descr="Picture 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3598" y="3348338"/>
            <a:ext cx="252001" cy="25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OEG logo">
            <a:extLst>
              <a:ext uri="{FF2B5EF4-FFF2-40B4-BE49-F238E27FC236}">
                <a16:creationId xmlns:a16="http://schemas.microsoft.com/office/drawing/2014/main" id="{AB8E1F96-DA92-DE4E-9235-968CAA342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085" y="3934952"/>
            <a:ext cx="2303721" cy="59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516BE-428A-4742-80C0-13109012A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Thing Description without modifications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A9AEDE-9C2D-374D-2BBC-1A209E076E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597469-9A52-7575-2929-926F459C3069}"/>
              </a:ext>
            </a:extLst>
          </p:cNvPr>
          <p:cNvSpPr txBox="1"/>
          <p:nvPr/>
        </p:nvSpPr>
        <p:spPr>
          <a:xfrm>
            <a:off x="0" y="426447"/>
            <a:ext cx="944279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properties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{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dt_service_1_status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{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type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forms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[{"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https://digitaltwin.iot.linkeddata.es/status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"}]</a:t>
            </a:r>
          </a:p>
          <a:p>
            <a:r>
              <a:rPr lang="es-ES" dirty="0">
                <a:solidFill>
                  <a:schemeClr val="tx1"/>
                </a:solidFill>
                <a:latin typeface="Menlo" panose="020B0609030804020204" pitchFamily="49" charset="0"/>
              </a:rPr>
              <a:t>	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}},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actions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{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dt_service_1_action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{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forms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[{"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https://digitaltwin.iot.linkeddata.es/action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"}]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}},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events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{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dt_service_1_event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{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{"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type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"},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forms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[{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https://digitaltwin.iot.linkeddata.es/event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subprotocol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longpoll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	}]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}},</a:t>
            </a:r>
          </a:p>
          <a:p>
            <a:endParaRPr lang="es-ES" b="0" dirty="0">
              <a:solidFill>
                <a:schemeClr val="tx1"/>
              </a:solidFill>
              <a:effectLst/>
              <a:latin typeface="Menlo" panose="020B0609030804020204" pitchFamily="49" charset="0"/>
            </a:endParaRP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links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 : []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148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/>
        </p:nvSpPr>
        <p:spPr>
          <a:xfrm>
            <a:off x="2658546" y="735985"/>
            <a:ext cx="5878800" cy="29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2400"/>
            </a:pPr>
            <a:r>
              <a:rPr lang="es-ES" sz="2400" b="1" dirty="0">
                <a:solidFill>
                  <a:srgbClr val="434343"/>
                </a:solidFill>
                <a:latin typeface="Proxima Nova"/>
                <a:sym typeface="Proxima Nova"/>
              </a:rPr>
              <a:t>W3C WoT Meeting</a:t>
            </a:r>
          </a:p>
          <a:p>
            <a:pPr lvl="0" algn="ctr">
              <a:buSzPts val="2400"/>
            </a:pPr>
            <a:r>
              <a:rPr lang="es-ES" sz="2400" b="1" dirty="0">
                <a:solidFill>
                  <a:srgbClr val="434343"/>
                </a:solidFill>
                <a:latin typeface="Proxima Nova"/>
                <a:sym typeface="Proxima Nova"/>
              </a:rPr>
              <a:t>Digital Twin Thing Descriptions</a:t>
            </a:r>
          </a:p>
          <a:p>
            <a:pPr lvl="0" algn="ctr">
              <a:buSzPts val="2400"/>
            </a:pPr>
            <a:endParaRPr sz="1200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Ontology Engineering Group</a:t>
            </a:r>
            <a:r>
              <a:rPr lang="en-US" sz="1500" b="0" i="0" u="none" strike="noStrike" cap="none" dirty="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endParaRPr sz="1500" b="0" i="0" u="none" strike="noStrike" cap="none" dirty="0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Universidad Politécnica de Madrid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b="1" dirty="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Salvador González Gerpe, </a:t>
            </a:r>
            <a:r>
              <a:rPr lang="es-ES" sz="1400" i="0" u="none" strike="noStrike" cap="none" dirty="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Andrea Cimmino,</a:t>
            </a:r>
            <a:r>
              <a:rPr lang="es-ES" dirty="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  <a:p>
            <a:pPr marL="0" marR="0" lvl="0" indent="0" algn="ctr" rtl="0"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dirty="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Raúl García-Castro</a:t>
            </a:r>
            <a:endParaRPr sz="1400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" name="Google Shape;37;p5" descr="Picture 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1410" y="3348339"/>
            <a:ext cx="246961" cy="252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/>
          <p:nvPr/>
        </p:nvSpPr>
        <p:spPr>
          <a:xfrm>
            <a:off x="7115632" y="3348339"/>
            <a:ext cx="21099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Helvetica Neue"/>
              <a:buNone/>
            </a:pPr>
            <a:r>
              <a:rPr lang="en-US" sz="120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10/2023</a:t>
            </a:r>
            <a:endParaRPr sz="1200" dirty="0">
              <a:solidFill>
                <a:srgbClr val="4040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41;p5"/>
          <p:cNvSpPr txBox="1"/>
          <p:nvPr/>
        </p:nvSpPr>
        <p:spPr>
          <a:xfrm>
            <a:off x="2800497" y="3293385"/>
            <a:ext cx="28956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Helvetica Neue"/>
              <a:buNone/>
            </a:pPr>
            <a:r>
              <a:rPr lang="es-ES" sz="1200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salvador.gonzalez.gerpe@upm.es</a:t>
            </a:r>
            <a:endParaRPr sz="1150" dirty="0">
              <a:solidFill>
                <a:srgbClr val="666666"/>
              </a:solidFill>
              <a:highlight>
                <a:srgbClr val="F8F8F8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Helvetica Neue"/>
              <a:buNone/>
            </a:pP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5" descr="Picture 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3598" y="3348338"/>
            <a:ext cx="252001" cy="25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OEG logo">
            <a:extLst>
              <a:ext uri="{FF2B5EF4-FFF2-40B4-BE49-F238E27FC236}">
                <a16:creationId xmlns:a16="http://schemas.microsoft.com/office/drawing/2014/main" id="{184F267F-840D-B621-0B6E-26E9E08D4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085" y="3934952"/>
            <a:ext cx="2303721" cy="59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884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8FC9B-D2E7-6643-A792-55B74FBEE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COGITO Project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F3798F-EC46-894B-84C0-F4C3390745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Imagen 65">
            <a:extLst>
              <a:ext uri="{FF2B5EF4-FFF2-40B4-BE49-F238E27FC236}">
                <a16:creationId xmlns:a16="http://schemas.microsoft.com/office/drawing/2014/main" id="{17ED9A4A-D7C5-0A42-96FF-5015041E9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54" y="361807"/>
            <a:ext cx="8177300" cy="3254400"/>
          </a:xfrm>
          <a:prstGeom prst="rect">
            <a:avLst/>
          </a:prstGeom>
        </p:spPr>
      </p:pic>
      <p:pic>
        <p:nvPicPr>
          <p:cNvPr id="68" name="Picture 2" descr="W3C Web of Things (@W3C_WoT) | Twitter">
            <a:extLst>
              <a:ext uri="{FF2B5EF4-FFF2-40B4-BE49-F238E27FC236}">
                <a16:creationId xmlns:a16="http://schemas.microsoft.com/office/drawing/2014/main" id="{777DE8BE-233F-2C4D-8BA5-BE06220E4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810" y="3724931"/>
            <a:ext cx="1054796" cy="105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>
            <a:extLst>
              <a:ext uri="{FF2B5EF4-FFF2-40B4-BE49-F238E27FC236}">
                <a16:creationId xmlns:a16="http://schemas.microsoft.com/office/drawing/2014/main" id="{77E4708B-95A2-134C-B18D-3B46C9AC9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5" y="4224925"/>
            <a:ext cx="1515064" cy="30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>
            <a:extLst>
              <a:ext uri="{FF2B5EF4-FFF2-40B4-BE49-F238E27FC236}">
                <a16:creationId xmlns:a16="http://schemas.microsoft.com/office/drawing/2014/main" id="{FCC4CC26-60C8-474B-AFBE-89F419EF6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52" y="4109454"/>
            <a:ext cx="7620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>
            <a:extLst>
              <a:ext uri="{FF2B5EF4-FFF2-40B4-BE49-F238E27FC236}">
                <a16:creationId xmlns:a16="http://schemas.microsoft.com/office/drawing/2014/main" id="{EB7C93F9-4B16-B447-942C-F2CD849AF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52" y="4304366"/>
            <a:ext cx="7620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0">
            <a:extLst>
              <a:ext uri="{FF2B5EF4-FFF2-40B4-BE49-F238E27FC236}">
                <a16:creationId xmlns:a16="http://schemas.microsoft.com/office/drawing/2014/main" id="{61F8DC18-DBAF-9545-8776-9C7B2BA3F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52" y="4494741"/>
            <a:ext cx="7620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8A2862-5946-1049-AA32-05251E0E8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111" y="4100372"/>
            <a:ext cx="1290242" cy="4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ro">
            <a:extLst>
              <a:ext uri="{FF2B5EF4-FFF2-40B4-BE49-F238E27FC236}">
                <a16:creationId xmlns:a16="http://schemas.microsoft.com/office/drawing/2014/main" id="{E4A6B48C-8220-FE47-B55F-45FF667B8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943" y="3950321"/>
            <a:ext cx="780009" cy="53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OT zone connectivity. | Download Scientific Diagram">
            <a:extLst>
              <a:ext uri="{FF2B5EF4-FFF2-40B4-BE49-F238E27FC236}">
                <a16:creationId xmlns:a16="http://schemas.microsoft.com/office/drawing/2014/main" id="{EED2E603-C424-B34B-8BB7-ED397FDED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211" y="3873284"/>
            <a:ext cx="854874" cy="7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CuadroTexto 72">
            <a:extLst>
              <a:ext uri="{FF2B5EF4-FFF2-40B4-BE49-F238E27FC236}">
                <a16:creationId xmlns:a16="http://schemas.microsoft.com/office/drawing/2014/main" id="{F72A2007-8F42-D448-87F3-D16C837B4784}"/>
              </a:ext>
            </a:extLst>
          </p:cNvPr>
          <p:cNvSpPr txBox="1"/>
          <p:nvPr/>
        </p:nvSpPr>
        <p:spPr>
          <a:xfrm>
            <a:off x="3590528" y="4503572"/>
            <a:ext cx="1186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SAREF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ED850215-7288-2343-953F-4AF91CF0612C}"/>
              </a:ext>
            </a:extLst>
          </p:cNvPr>
          <p:cNvSpPr txBox="1"/>
          <p:nvPr/>
        </p:nvSpPr>
        <p:spPr>
          <a:xfrm>
            <a:off x="5098333" y="4567394"/>
            <a:ext cx="578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BOT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C03F13CE-A29B-5C4A-9B6A-B3A354EB69E7}"/>
              </a:ext>
            </a:extLst>
          </p:cNvPr>
          <p:cNvSpPr txBox="1"/>
          <p:nvPr/>
        </p:nvSpPr>
        <p:spPr>
          <a:xfrm>
            <a:off x="6220212" y="4515677"/>
            <a:ext cx="780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BRICK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203AC1DE-FB00-0A4A-A2DB-C9BD0499875A}"/>
              </a:ext>
            </a:extLst>
          </p:cNvPr>
          <p:cNvSpPr txBox="1"/>
          <p:nvPr/>
        </p:nvSpPr>
        <p:spPr>
          <a:xfrm>
            <a:off x="3608608" y="3550512"/>
            <a:ext cx="1872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u="sng" dirty="0"/>
              <a:t>OPEN STANDARDS</a:t>
            </a:r>
          </a:p>
        </p:txBody>
      </p:sp>
    </p:spTree>
    <p:extLst>
      <p:ext uri="{BB962C8B-B14F-4D97-AF65-F5344CB8AC3E}">
        <p14:creationId xmlns:p14="http://schemas.microsoft.com/office/powerpoint/2010/main" val="1605729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BE2F02-D7DF-FB22-D963-584BE78D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Semantic Digital Twin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24023C-90E8-3296-B5D1-F90A80E893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 descr="Imagen de la pantalla de un celular de un mensaje en letras negras&#10;&#10;Descripción generada automáticamente con confianza baja">
            <a:extLst>
              <a:ext uri="{FF2B5EF4-FFF2-40B4-BE49-F238E27FC236}">
                <a16:creationId xmlns:a16="http://schemas.microsoft.com/office/drawing/2014/main" id="{028128EA-8D6F-C37D-B474-30484E524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335" y="932510"/>
            <a:ext cx="5201330" cy="327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63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5AF56-0F6C-F083-D2E1-D10EBF590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distribution in COGITO Semantic Digital Twin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3ED969-7860-6533-EDA3-E85ADF4B7A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FF5C14E-2097-1F01-EB57-825A65BCC5F6}"/>
              </a:ext>
            </a:extLst>
          </p:cNvPr>
          <p:cNvGrpSpPr/>
          <p:nvPr/>
        </p:nvGrpSpPr>
        <p:grpSpPr>
          <a:xfrm>
            <a:off x="277944" y="945566"/>
            <a:ext cx="9508021" cy="3623734"/>
            <a:chOff x="-256204" y="355296"/>
            <a:chExt cx="10653169" cy="4358127"/>
          </a:xfrm>
        </p:grpSpPr>
        <p:pic>
          <p:nvPicPr>
            <p:cNvPr id="6" name="Picture 24">
              <a:extLst>
                <a:ext uri="{FF2B5EF4-FFF2-40B4-BE49-F238E27FC236}">
                  <a16:creationId xmlns:a16="http://schemas.microsoft.com/office/drawing/2014/main" id="{4C44665F-1834-98E3-CCDA-61E3C5ABB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62" t="6008" r="7802" b="9985"/>
            <a:stretch/>
          </p:blipFill>
          <p:spPr>
            <a:xfrm>
              <a:off x="-256204" y="573366"/>
              <a:ext cx="3608438" cy="2570866"/>
            </a:xfrm>
            <a:prstGeom prst="rect">
              <a:avLst/>
            </a:prstGeom>
          </p:spPr>
        </p:pic>
        <p:pic>
          <p:nvPicPr>
            <p:cNvPr id="7" name="Graphic 26" descr="Database with solid fill">
              <a:extLst>
                <a:ext uri="{FF2B5EF4-FFF2-40B4-BE49-F238E27FC236}">
                  <a16:creationId xmlns:a16="http://schemas.microsoft.com/office/drawing/2014/main" id="{158C1F3C-1E56-2BA7-9782-27EC2BD6F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88882" y="375477"/>
              <a:ext cx="1165678" cy="1165678"/>
            </a:xfrm>
            <a:prstGeom prst="rect">
              <a:avLst/>
            </a:prstGeom>
          </p:spPr>
        </p:pic>
        <p:pic>
          <p:nvPicPr>
            <p:cNvPr id="8" name="Graphic 27" descr="Database with solid fill">
              <a:extLst>
                <a:ext uri="{FF2B5EF4-FFF2-40B4-BE49-F238E27FC236}">
                  <a16:creationId xmlns:a16="http://schemas.microsoft.com/office/drawing/2014/main" id="{B6040EB0-9755-75D6-1DC4-3EDD61A18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87769" y="355296"/>
              <a:ext cx="1235753" cy="1235753"/>
            </a:xfrm>
            <a:prstGeom prst="rect">
              <a:avLst/>
            </a:prstGeom>
          </p:spPr>
        </p:pic>
        <p:pic>
          <p:nvPicPr>
            <p:cNvPr id="9" name="Graphic 28" descr="Database with solid fill">
              <a:extLst>
                <a:ext uri="{FF2B5EF4-FFF2-40B4-BE49-F238E27FC236}">
                  <a16:creationId xmlns:a16="http://schemas.microsoft.com/office/drawing/2014/main" id="{B639649B-1681-26C5-973C-F8A032EBD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50809" y="355296"/>
              <a:ext cx="1235753" cy="1235753"/>
            </a:xfrm>
            <a:prstGeom prst="rect">
              <a:avLst/>
            </a:prstGeom>
          </p:spPr>
        </p:pic>
        <p:sp>
          <p:nvSpPr>
            <p:cNvPr id="10" name="Rectangle 31">
              <a:extLst>
                <a:ext uri="{FF2B5EF4-FFF2-40B4-BE49-F238E27FC236}">
                  <a16:creationId xmlns:a16="http://schemas.microsoft.com/office/drawing/2014/main" id="{1E19DDA9-E45B-B01D-A921-A2F5630B3B41}"/>
                </a:ext>
              </a:extLst>
            </p:cNvPr>
            <p:cNvSpPr/>
            <p:nvPr/>
          </p:nvSpPr>
          <p:spPr>
            <a:xfrm>
              <a:off x="4775619" y="1544016"/>
              <a:ext cx="1592203" cy="928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Relational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DB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(Project Data)</a:t>
              </a:r>
            </a:p>
          </p:txBody>
        </p:sp>
        <p:sp>
          <p:nvSpPr>
            <p:cNvPr id="11" name="Rectangle 32">
              <a:extLst>
                <a:ext uri="{FF2B5EF4-FFF2-40B4-BE49-F238E27FC236}">
                  <a16:creationId xmlns:a16="http://schemas.microsoft.com/office/drawing/2014/main" id="{16129540-87AC-2165-043A-A857922925CA}"/>
                </a:ext>
              </a:extLst>
            </p:cNvPr>
            <p:cNvSpPr/>
            <p:nvPr/>
          </p:nvSpPr>
          <p:spPr>
            <a:xfrm>
              <a:off x="6628423" y="1583592"/>
              <a:ext cx="1235753" cy="8699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Key-Value DB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(IFC Data)</a:t>
              </a:r>
            </a:p>
          </p:txBody>
        </p:sp>
        <p:sp>
          <p:nvSpPr>
            <p:cNvPr id="12" name="Rectangle 33">
              <a:extLst>
                <a:ext uri="{FF2B5EF4-FFF2-40B4-BE49-F238E27FC236}">
                  <a16:creationId xmlns:a16="http://schemas.microsoft.com/office/drawing/2014/main" id="{B1ED92F9-DBDD-9CB0-81D8-0FC04431B27B}"/>
                </a:ext>
              </a:extLst>
            </p:cNvPr>
            <p:cNvSpPr/>
            <p:nvPr/>
          </p:nvSpPr>
          <p:spPr>
            <a:xfrm>
              <a:off x="7995306" y="1655330"/>
              <a:ext cx="1346760" cy="6677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Timeseries DB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(IoT  Data)</a:t>
              </a:r>
            </a:p>
          </p:txBody>
        </p:sp>
        <p:sp>
          <p:nvSpPr>
            <p:cNvPr id="13" name="Rectangle 35">
              <a:extLst>
                <a:ext uri="{FF2B5EF4-FFF2-40B4-BE49-F238E27FC236}">
                  <a16:creationId xmlns:a16="http://schemas.microsoft.com/office/drawing/2014/main" id="{B2C81368-A381-7249-EADD-3AA6D15A19F1}"/>
                </a:ext>
              </a:extLst>
            </p:cNvPr>
            <p:cNvSpPr/>
            <p:nvPr/>
          </p:nvSpPr>
          <p:spPr>
            <a:xfrm>
              <a:off x="-244919" y="3404447"/>
              <a:ext cx="3600436" cy="7597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80" dirty="0" err="1">
                  <a:solidFill>
                    <a:schemeClr val="tx1"/>
                  </a:solidFill>
                </a:rPr>
                <a:t>Triplestore</a:t>
              </a:r>
              <a:r>
                <a:rPr lang="en-US" sz="1680" dirty="0">
                  <a:solidFill>
                    <a:schemeClr val="tx1"/>
                  </a:solidFill>
                </a:rPr>
                <a:t> DB</a:t>
              </a:r>
            </a:p>
            <a:p>
              <a:pPr algn="ctr"/>
              <a:r>
                <a:rPr lang="en-US" sz="1680" dirty="0">
                  <a:solidFill>
                    <a:schemeClr val="tx1"/>
                  </a:solidFill>
                </a:rPr>
                <a:t>(Semantically Linked Data; RDF)</a:t>
              </a:r>
            </a:p>
          </p:txBody>
        </p:sp>
        <p:grpSp>
          <p:nvGrpSpPr>
            <p:cNvPr id="14" name="Grupa 3">
              <a:extLst>
                <a:ext uri="{FF2B5EF4-FFF2-40B4-BE49-F238E27FC236}">
                  <a16:creationId xmlns:a16="http://schemas.microsoft.com/office/drawing/2014/main" id="{322124DA-B6D4-AF9E-7512-74F9B6111C5D}"/>
                </a:ext>
              </a:extLst>
            </p:cNvPr>
            <p:cNvGrpSpPr/>
            <p:nvPr/>
          </p:nvGrpSpPr>
          <p:grpSpPr>
            <a:xfrm>
              <a:off x="5006531" y="2705639"/>
              <a:ext cx="5390434" cy="2007784"/>
              <a:chOff x="7005846" y="4821156"/>
              <a:chExt cx="5390434" cy="2007784"/>
            </a:xfrm>
          </p:grpSpPr>
          <p:pic>
            <p:nvPicPr>
              <p:cNvPr id="15" name="Graphic 25" descr="Single gear with solid fill">
                <a:extLst>
                  <a:ext uri="{FF2B5EF4-FFF2-40B4-BE49-F238E27FC236}">
                    <a16:creationId xmlns:a16="http://schemas.microsoft.com/office/drawing/2014/main" id="{EB7A7409-E79B-1631-D962-36EED35A0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05846" y="4821156"/>
                <a:ext cx="727624" cy="727624"/>
              </a:xfrm>
              <a:prstGeom prst="rect">
                <a:avLst/>
              </a:prstGeom>
            </p:spPr>
          </p:pic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3F85FA15-D6EE-5A57-7E69-327C2856715A}"/>
                  </a:ext>
                </a:extLst>
              </p:cNvPr>
              <p:cNvSpPr/>
              <p:nvPr/>
            </p:nvSpPr>
            <p:spPr>
              <a:xfrm>
                <a:off x="7757841" y="4959889"/>
                <a:ext cx="3600436" cy="3738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l-P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>
                    <a:solidFill>
                      <a:schemeClr val="tx1"/>
                    </a:solidFill>
                  </a:rPr>
                  <a:t>BIM Data Post-processing Services</a:t>
                </a:r>
              </a:p>
            </p:txBody>
          </p:sp>
          <p:sp>
            <p:nvSpPr>
              <p:cNvPr id="17" name="Rectangle 37">
                <a:extLst>
                  <a:ext uri="{FF2B5EF4-FFF2-40B4-BE49-F238E27FC236}">
                    <a16:creationId xmlns:a16="http://schemas.microsoft.com/office/drawing/2014/main" id="{D00440AF-B2B9-7520-56E2-E8B5BD47A719}"/>
                  </a:ext>
                </a:extLst>
              </p:cNvPr>
              <p:cNvSpPr/>
              <p:nvPr/>
            </p:nvSpPr>
            <p:spPr>
              <a:xfrm>
                <a:off x="7757841" y="5661506"/>
                <a:ext cx="4638439" cy="3738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l-P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>
                    <a:solidFill>
                      <a:schemeClr val="tx1"/>
                    </a:solidFill>
                  </a:rPr>
                  <a:t>Extraction, Transformation &amp; 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Loading Services</a:t>
                </a:r>
              </a:p>
            </p:txBody>
          </p:sp>
          <p:sp>
            <p:nvSpPr>
              <p:cNvPr id="18" name="Rectangle 38">
                <a:extLst>
                  <a:ext uri="{FF2B5EF4-FFF2-40B4-BE49-F238E27FC236}">
                    <a16:creationId xmlns:a16="http://schemas.microsoft.com/office/drawing/2014/main" id="{E4367B43-2CB3-DC9D-187B-45AF7279D1DC}"/>
                  </a:ext>
                </a:extLst>
              </p:cNvPr>
              <p:cNvSpPr/>
              <p:nvPr/>
            </p:nvSpPr>
            <p:spPr>
              <a:xfrm>
                <a:off x="7757842" y="6280300"/>
                <a:ext cx="4057635" cy="3737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l-P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>
                    <a:solidFill>
                      <a:schemeClr val="tx1"/>
                    </a:solidFill>
                  </a:rPr>
                  <a:t>Data Management Services</a:t>
                </a:r>
              </a:p>
            </p:txBody>
          </p:sp>
          <p:pic>
            <p:nvPicPr>
              <p:cNvPr id="19" name="Graphic 59" descr="Single gear with solid fill">
                <a:extLst>
                  <a:ext uri="{FF2B5EF4-FFF2-40B4-BE49-F238E27FC236}">
                    <a16:creationId xmlns:a16="http://schemas.microsoft.com/office/drawing/2014/main" id="{D2CD0D52-DCE6-0345-DAD2-20B869211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20416" y="5461235"/>
                <a:ext cx="727624" cy="727624"/>
              </a:xfrm>
              <a:prstGeom prst="rect">
                <a:avLst/>
              </a:prstGeom>
            </p:spPr>
          </p:pic>
          <p:pic>
            <p:nvPicPr>
              <p:cNvPr id="20" name="Graphic 60" descr="Single gear with solid fill">
                <a:extLst>
                  <a:ext uri="{FF2B5EF4-FFF2-40B4-BE49-F238E27FC236}">
                    <a16:creationId xmlns:a16="http://schemas.microsoft.com/office/drawing/2014/main" id="{C195DB09-2E1B-E8B0-2112-CECF47DF4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05846" y="6101316"/>
                <a:ext cx="727624" cy="727624"/>
              </a:xfrm>
              <a:prstGeom prst="rect">
                <a:avLst/>
              </a:prstGeom>
            </p:spPr>
          </p:pic>
        </p:grpSp>
      </p:grpSp>
      <p:sp>
        <p:nvSpPr>
          <p:cNvPr id="21" name="Flecha: a la derecha 21">
            <a:extLst>
              <a:ext uri="{FF2B5EF4-FFF2-40B4-BE49-F238E27FC236}">
                <a16:creationId xmlns:a16="http://schemas.microsoft.com/office/drawing/2014/main" id="{64EB7761-BC54-E569-4F92-D5D86C5D4B79}"/>
              </a:ext>
            </a:extLst>
          </p:cNvPr>
          <p:cNvSpPr/>
          <p:nvPr/>
        </p:nvSpPr>
        <p:spPr>
          <a:xfrm rot="10800000">
            <a:off x="3731086" y="2279287"/>
            <a:ext cx="875725" cy="605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281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FEB686-B7EC-722E-3833-3FDD8AEF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Semantic Interoperability in Digital Twins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18B2C8-6925-E083-00BC-F23E5ACC7B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DE94BAA6-96E3-9F78-9057-E08C549AA1BB}"/>
              </a:ext>
            </a:extLst>
          </p:cNvPr>
          <p:cNvGrpSpPr/>
          <p:nvPr/>
        </p:nvGrpSpPr>
        <p:grpSpPr>
          <a:xfrm>
            <a:off x="112773" y="477340"/>
            <a:ext cx="2639446" cy="2359645"/>
            <a:chOff x="254829" y="477340"/>
            <a:chExt cx="2639446" cy="2359645"/>
          </a:xfrm>
        </p:grpSpPr>
        <p:sp>
          <p:nvSpPr>
            <p:cNvPr id="6" name="Rectángulo: esquinas redondeadas 2">
              <a:extLst>
                <a:ext uri="{FF2B5EF4-FFF2-40B4-BE49-F238E27FC236}">
                  <a16:creationId xmlns:a16="http://schemas.microsoft.com/office/drawing/2014/main" id="{8982C2CB-EDE9-A4C0-B78B-9E96E18C2894}"/>
                </a:ext>
              </a:extLst>
            </p:cNvPr>
            <p:cNvSpPr/>
            <p:nvPr/>
          </p:nvSpPr>
          <p:spPr>
            <a:xfrm>
              <a:off x="421788" y="621946"/>
              <a:ext cx="308512" cy="211993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</a:rPr>
                <a:t>Ontology</a:t>
              </a:r>
            </a:p>
          </p:txBody>
        </p:sp>
        <p:sp>
          <p:nvSpPr>
            <p:cNvPr id="7" name="Rectángulo: esquinas redondeadas 3">
              <a:extLst>
                <a:ext uri="{FF2B5EF4-FFF2-40B4-BE49-F238E27FC236}">
                  <a16:creationId xmlns:a16="http://schemas.microsoft.com/office/drawing/2014/main" id="{96947B98-1F07-C2B1-A836-8E61671AFBA4}"/>
                </a:ext>
              </a:extLst>
            </p:cNvPr>
            <p:cNvSpPr/>
            <p:nvPr/>
          </p:nvSpPr>
          <p:spPr>
            <a:xfrm>
              <a:off x="1286231" y="621946"/>
              <a:ext cx="1456565" cy="36172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</a:rPr>
                <a:t>Services</a:t>
              </a:r>
            </a:p>
          </p:txBody>
        </p:sp>
        <p:sp>
          <p:nvSpPr>
            <p:cNvPr id="8" name="Rectángulo: esquinas redondeadas 4">
              <a:extLst>
                <a:ext uri="{FF2B5EF4-FFF2-40B4-BE49-F238E27FC236}">
                  <a16:creationId xmlns:a16="http://schemas.microsoft.com/office/drawing/2014/main" id="{F20F5DCA-1782-F108-6FF0-F465DBCB9324}"/>
                </a:ext>
              </a:extLst>
            </p:cNvPr>
            <p:cNvSpPr/>
            <p:nvPr/>
          </p:nvSpPr>
          <p:spPr>
            <a:xfrm>
              <a:off x="1286231" y="1057497"/>
              <a:ext cx="1447396" cy="36172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</a:rPr>
                <a:t>Data</a:t>
              </a:r>
            </a:p>
          </p:txBody>
        </p:sp>
        <p:sp>
          <p:nvSpPr>
            <p:cNvPr id="9" name="Rectángulo: esquinas redondeadas 5">
              <a:extLst>
                <a:ext uri="{FF2B5EF4-FFF2-40B4-BE49-F238E27FC236}">
                  <a16:creationId xmlns:a16="http://schemas.microsoft.com/office/drawing/2014/main" id="{5B81D0DF-C758-B139-62E1-ADEF5CA5620B}"/>
                </a:ext>
              </a:extLst>
            </p:cNvPr>
            <p:cNvSpPr/>
            <p:nvPr/>
          </p:nvSpPr>
          <p:spPr>
            <a:xfrm>
              <a:off x="1286228" y="1927880"/>
              <a:ext cx="1447396" cy="36172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</a:rPr>
                <a:t>Physical Entity</a:t>
              </a:r>
            </a:p>
          </p:txBody>
        </p:sp>
        <p:sp>
          <p:nvSpPr>
            <p:cNvPr id="10" name="Rectángulo: esquinas redondeadas 6">
              <a:extLst>
                <a:ext uri="{FF2B5EF4-FFF2-40B4-BE49-F238E27FC236}">
                  <a16:creationId xmlns:a16="http://schemas.microsoft.com/office/drawing/2014/main" id="{DF230410-A652-0559-DBB4-D14BD51C854D}"/>
                </a:ext>
              </a:extLst>
            </p:cNvPr>
            <p:cNvSpPr/>
            <p:nvPr/>
          </p:nvSpPr>
          <p:spPr>
            <a:xfrm>
              <a:off x="1286228" y="1498555"/>
              <a:ext cx="1447396" cy="36172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</a:rPr>
                <a:t>Virtual Entity</a:t>
              </a:r>
            </a:p>
          </p:txBody>
        </p:sp>
        <p:sp>
          <p:nvSpPr>
            <p:cNvPr id="11" name="Rectángulo: esquinas redondeadas 7">
              <a:extLst>
                <a:ext uri="{FF2B5EF4-FFF2-40B4-BE49-F238E27FC236}">
                  <a16:creationId xmlns:a16="http://schemas.microsoft.com/office/drawing/2014/main" id="{FB0F1178-305B-5646-0F96-2E540001ED68}"/>
                </a:ext>
              </a:extLst>
            </p:cNvPr>
            <p:cNvSpPr/>
            <p:nvPr/>
          </p:nvSpPr>
          <p:spPr>
            <a:xfrm>
              <a:off x="1286228" y="2375164"/>
              <a:ext cx="1447396" cy="36172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</a:rPr>
                <a:t>Connections</a:t>
              </a:r>
            </a:p>
          </p:txBody>
        </p:sp>
        <p:sp>
          <p:nvSpPr>
            <p:cNvPr id="12" name="Flecha: a la derecha 15">
              <a:extLst>
                <a:ext uri="{FF2B5EF4-FFF2-40B4-BE49-F238E27FC236}">
                  <a16:creationId xmlns:a16="http://schemas.microsoft.com/office/drawing/2014/main" id="{7733A432-B9FC-6A54-A2E8-8A3ECE0F0C0A}"/>
                </a:ext>
              </a:extLst>
            </p:cNvPr>
            <p:cNvSpPr/>
            <p:nvPr/>
          </p:nvSpPr>
          <p:spPr>
            <a:xfrm>
              <a:off x="791141" y="713418"/>
              <a:ext cx="472344" cy="178781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Flecha: a la derecha 16">
              <a:extLst>
                <a:ext uri="{FF2B5EF4-FFF2-40B4-BE49-F238E27FC236}">
                  <a16:creationId xmlns:a16="http://schemas.microsoft.com/office/drawing/2014/main" id="{0B28AABD-F19E-021E-02A5-0B7AD7980B8B}"/>
                </a:ext>
              </a:extLst>
            </p:cNvPr>
            <p:cNvSpPr/>
            <p:nvPr/>
          </p:nvSpPr>
          <p:spPr>
            <a:xfrm>
              <a:off x="791141" y="1148969"/>
              <a:ext cx="472344" cy="178781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Flecha: a la derecha 17">
              <a:extLst>
                <a:ext uri="{FF2B5EF4-FFF2-40B4-BE49-F238E27FC236}">
                  <a16:creationId xmlns:a16="http://schemas.microsoft.com/office/drawing/2014/main" id="{FD467440-30D3-33AD-F092-E0AA000388F3}"/>
                </a:ext>
              </a:extLst>
            </p:cNvPr>
            <p:cNvSpPr/>
            <p:nvPr/>
          </p:nvSpPr>
          <p:spPr>
            <a:xfrm>
              <a:off x="791141" y="1590027"/>
              <a:ext cx="472344" cy="178781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Flecha: a la derecha 18">
              <a:extLst>
                <a:ext uri="{FF2B5EF4-FFF2-40B4-BE49-F238E27FC236}">
                  <a16:creationId xmlns:a16="http://schemas.microsoft.com/office/drawing/2014/main" id="{30D9F7B4-5200-EC25-47E8-4CD25281912F}"/>
                </a:ext>
              </a:extLst>
            </p:cNvPr>
            <p:cNvSpPr/>
            <p:nvPr/>
          </p:nvSpPr>
          <p:spPr>
            <a:xfrm>
              <a:off x="791141" y="2018827"/>
              <a:ext cx="472344" cy="178781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Flecha: a la derecha 19">
              <a:extLst>
                <a:ext uri="{FF2B5EF4-FFF2-40B4-BE49-F238E27FC236}">
                  <a16:creationId xmlns:a16="http://schemas.microsoft.com/office/drawing/2014/main" id="{169A6ACA-09A3-EDE2-DD22-CA870DB3AAC5}"/>
                </a:ext>
              </a:extLst>
            </p:cNvPr>
            <p:cNvSpPr/>
            <p:nvPr/>
          </p:nvSpPr>
          <p:spPr>
            <a:xfrm>
              <a:off x="791141" y="2466636"/>
              <a:ext cx="472344" cy="178781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tángulo: esquinas redondeadas 20">
              <a:extLst>
                <a:ext uri="{FF2B5EF4-FFF2-40B4-BE49-F238E27FC236}">
                  <a16:creationId xmlns:a16="http://schemas.microsoft.com/office/drawing/2014/main" id="{17C36711-0105-0514-171F-3967FDA3A04D}"/>
                </a:ext>
              </a:extLst>
            </p:cNvPr>
            <p:cNvSpPr/>
            <p:nvPr/>
          </p:nvSpPr>
          <p:spPr>
            <a:xfrm>
              <a:off x="254829" y="477340"/>
              <a:ext cx="2639446" cy="235964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Rectángulo: esquinas redondeadas 26">
            <a:extLst>
              <a:ext uri="{FF2B5EF4-FFF2-40B4-BE49-F238E27FC236}">
                <a16:creationId xmlns:a16="http://schemas.microsoft.com/office/drawing/2014/main" id="{352BA0BB-C4F5-6F78-F3A5-190CD54347EE}"/>
              </a:ext>
            </a:extLst>
          </p:cNvPr>
          <p:cNvSpPr/>
          <p:nvPr/>
        </p:nvSpPr>
        <p:spPr>
          <a:xfrm>
            <a:off x="588244" y="2940954"/>
            <a:ext cx="1731546" cy="49666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Semantic Model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44D9C9FB-F6BB-6129-604E-ADB156EA60B5}"/>
              </a:ext>
            </a:extLst>
          </p:cNvPr>
          <p:cNvGrpSpPr/>
          <p:nvPr/>
        </p:nvGrpSpPr>
        <p:grpSpPr>
          <a:xfrm>
            <a:off x="2919178" y="477341"/>
            <a:ext cx="3773930" cy="1720268"/>
            <a:chOff x="2955116" y="477341"/>
            <a:chExt cx="3773930" cy="1720268"/>
          </a:xfrm>
        </p:grpSpPr>
        <p:pic>
          <p:nvPicPr>
            <p:cNvPr id="20" name="Picture 2" descr="Raw-Data Icons - Free SVG &amp; PNG Raw-Data Images - Noun Project">
              <a:extLst>
                <a:ext uri="{FF2B5EF4-FFF2-40B4-BE49-F238E27FC236}">
                  <a16:creationId xmlns:a16="http://schemas.microsoft.com/office/drawing/2014/main" id="{2675EC54-5724-4CD0-39E3-2EFA04571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6568" y="1162454"/>
              <a:ext cx="765723" cy="765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Resource Description Framework — Wikipédia">
              <a:extLst>
                <a:ext uri="{FF2B5EF4-FFF2-40B4-BE49-F238E27FC236}">
                  <a16:creationId xmlns:a16="http://schemas.microsoft.com/office/drawing/2014/main" id="{3F745515-E129-A8A3-BC96-44D29383E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472" y="1118614"/>
              <a:ext cx="767682" cy="83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Flecha: a la derecha 22">
              <a:extLst>
                <a:ext uri="{FF2B5EF4-FFF2-40B4-BE49-F238E27FC236}">
                  <a16:creationId xmlns:a16="http://schemas.microsoft.com/office/drawing/2014/main" id="{DF8B306B-F6AA-F4B2-DE2F-924B34F8EA20}"/>
                </a:ext>
              </a:extLst>
            </p:cNvPr>
            <p:cNvSpPr/>
            <p:nvPr/>
          </p:nvSpPr>
          <p:spPr>
            <a:xfrm>
              <a:off x="4234813" y="1435388"/>
              <a:ext cx="1093180" cy="178781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ángulo: esquinas redondeadas 24">
              <a:extLst>
                <a:ext uri="{FF2B5EF4-FFF2-40B4-BE49-F238E27FC236}">
                  <a16:creationId xmlns:a16="http://schemas.microsoft.com/office/drawing/2014/main" id="{FD0F15D1-2027-345E-400C-24325B7B8336}"/>
                </a:ext>
              </a:extLst>
            </p:cNvPr>
            <p:cNvSpPr/>
            <p:nvPr/>
          </p:nvSpPr>
          <p:spPr>
            <a:xfrm>
              <a:off x="3061234" y="560829"/>
              <a:ext cx="1464910" cy="49666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</a:rPr>
                <a:t>Heterogeneous Data</a:t>
              </a:r>
            </a:p>
          </p:txBody>
        </p:sp>
        <p:sp>
          <p:nvSpPr>
            <p:cNvPr id="24" name="Rectángulo: esquinas redondeadas 25">
              <a:extLst>
                <a:ext uri="{FF2B5EF4-FFF2-40B4-BE49-F238E27FC236}">
                  <a16:creationId xmlns:a16="http://schemas.microsoft.com/office/drawing/2014/main" id="{8AFEE9C7-F6FB-E014-8A99-F3BFEEC683D1}"/>
                </a:ext>
              </a:extLst>
            </p:cNvPr>
            <p:cNvSpPr/>
            <p:nvPr/>
          </p:nvSpPr>
          <p:spPr>
            <a:xfrm>
              <a:off x="5130858" y="560829"/>
              <a:ext cx="1464910" cy="49666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</a:rPr>
                <a:t>Homogeneous Data</a:t>
              </a:r>
            </a:p>
          </p:txBody>
        </p:sp>
        <p:sp>
          <p:nvSpPr>
            <p:cNvPr id="25" name="Rectángulo: esquinas redondeadas 27">
              <a:extLst>
                <a:ext uri="{FF2B5EF4-FFF2-40B4-BE49-F238E27FC236}">
                  <a16:creationId xmlns:a16="http://schemas.microsoft.com/office/drawing/2014/main" id="{A40A3B25-22C8-3FEF-5856-A96D63706441}"/>
                </a:ext>
              </a:extLst>
            </p:cNvPr>
            <p:cNvSpPr/>
            <p:nvPr/>
          </p:nvSpPr>
          <p:spPr>
            <a:xfrm>
              <a:off x="2955116" y="477341"/>
              <a:ext cx="3773930" cy="17202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Rectángulo: esquinas redondeadas 28">
            <a:extLst>
              <a:ext uri="{FF2B5EF4-FFF2-40B4-BE49-F238E27FC236}">
                <a16:creationId xmlns:a16="http://schemas.microsoft.com/office/drawing/2014/main" id="{5E6BADE4-AD31-1487-55BA-80D4595409B7}"/>
              </a:ext>
            </a:extLst>
          </p:cNvPr>
          <p:cNvSpPr/>
          <p:nvPr/>
        </p:nvSpPr>
        <p:spPr>
          <a:xfrm>
            <a:off x="3976308" y="2289607"/>
            <a:ext cx="1731546" cy="49666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Data Harmonization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941A53F-154B-2A36-61E9-C2076E45C00E}"/>
              </a:ext>
            </a:extLst>
          </p:cNvPr>
          <p:cNvGrpSpPr/>
          <p:nvPr/>
        </p:nvGrpSpPr>
        <p:grpSpPr>
          <a:xfrm>
            <a:off x="6844587" y="732556"/>
            <a:ext cx="2177388" cy="1209676"/>
            <a:chOff x="372941" y="4511158"/>
            <a:chExt cx="3179884" cy="1937267"/>
          </a:xfrm>
        </p:grpSpPr>
        <p:sp>
          <p:nvSpPr>
            <p:cNvPr id="28" name="Rectángulo: esquinas redondeadas 31">
              <a:extLst>
                <a:ext uri="{FF2B5EF4-FFF2-40B4-BE49-F238E27FC236}">
                  <a16:creationId xmlns:a16="http://schemas.microsoft.com/office/drawing/2014/main" id="{A8324455-588F-AD25-7A17-3467319E1235}"/>
                </a:ext>
              </a:extLst>
            </p:cNvPr>
            <p:cNvSpPr/>
            <p:nvPr/>
          </p:nvSpPr>
          <p:spPr>
            <a:xfrm>
              <a:off x="372941" y="4511158"/>
              <a:ext cx="3179884" cy="193726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grama de flujo: conector 32">
              <a:extLst>
                <a:ext uri="{FF2B5EF4-FFF2-40B4-BE49-F238E27FC236}">
                  <a16:creationId xmlns:a16="http://schemas.microsoft.com/office/drawing/2014/main" id="{9B66A44F-F1EE-E3B1-C5AA-7EA27C2DDE97}"/>
                </a:ext>
              </a:extLst>
            </p:cNvPr>
            <p:cNvSpPr/>
            <p:nvPr/>
          </p:nvSpPr>
          <p:spPr>
            <a:xfrm>
              <a:off x="542925" y="4657725"/>
              <a:ext cx="457200" cy="4572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grama de flujo: conector 33">
              <a:extLst>
                <a:ext uri="{FF2B5EF4-FFF2-40B4-BE49-F238E27FC236}">
                  <a16:creationId xmlns:a16="http://schemas.microsoft.com/office/drawing/2014/main" id="{4F5F4AC0-4F1D-1768-E81D-BDE981EA459B}"/>
                </a:ext>
              </a:extLst>
            </p:cNvPr>
            <p:cNvSpPr/>
            <p:nvPr/>
          </p:nvSpPr>
          <p:spPr>
            <a:xfrm>
              <a:off x="542925" y="5848350"/>
              <a:ext cx="457200" cy="457200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Diagrama de flujo: conector 34">
              <a:extLst>
                <a:ext uri="{FF2B5EF4-FFF2-40B4-BE49-F238E27FC236}">
                  <a16:creationId xmlns:a16="http://schemas.microsoft.com/office/drawing/2014/main" id="{78750DB2-6FBA-344C-AE0A-E141E96E5B1A}"/>
                </a:ext>
              </a:extLst>
            </p:cNvPr>
            <p:cNvSpPr/>
            <p:nvPr/>
          </p:nvSpPr>
          <p:spPr>
            <a:xfrm>
              <a:off x="1000125" y="5253037"/>
              <a:ext cx="457200" cy="457200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Diagrama de flujo: conector 35">
              <a:extLst>
                <a:ext uri="{FF2B5EF4-FFF2-40B4-BE49-F238E27FC236}">
                  <a16:creationId xmlns:a16="http://schemas.microsoft.com/office/drawing/2014/main" id="{45454DB9-9E01-603B-E9C5-EC066FE9EE69}"/>
                </a:ext>
              </a:extLst>
            </p:cNvPr>
            <p:cNvSpPr/>
            <p:nvPr/>
          </p:nvSpPr>
          <p:spPr>
            <a:xfrm>
              <a:off x="2550329" y="4657725"/>
              <a:ext cx="457200" cy="4572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Diagrama de flujo: conector 36">
              <a:extLst>
                <a:ext uri="{FF2B5EF4-FFF2-40B4-BE49-F238E27FC236}">
                  <a16:creationId xmlns:a16="http://schemas.microsoft.com/office/drawing/2014/main" id="{E0FB2440-DFC8-C8AB-3866-B317F87A03C9}"/>
                </a:ext>
              </a:extLst>
            </p:cNvPr>
            <p:cNvSpPr/>
            <p:nvPr/>
          </p:nvSpPr>
          <p:spPr>
            <a:xfrm>
              <a:off x="2550329" y="5848350"/>
              <a:ext cx="457200" cy="457200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Diagrama de flujo: conector 37">
              <a:extLst>
                <a:ext uri="{FF2B5EF4-FFF2-40B4-BE49-F238E27FC236}">
                  <a16:creationId xmlns:a16="http://schemas.microsoft.com/office/drawing/2014/main" id="{012EBC3B-5127-4AD5-DBA0-3A40B9AEC14B}"/>
                </a:ext>
              </a:extLst>
            </p:cNvPr>
            <p:cNvSpPr/>
            <p:nvPr/>
          </p:nvSpPr>
          <p:spPr>
            <a:xfrm>
              <a:off x="3007529" y="5253037"/>
              <a:ext cx="457200" cy="457200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5484C27A-FE4C-68CF-2E9D-28CCFA98D2FB}"/>
                </a:ext>
              </a:extLst>
            </p:cNvPr>
            <p:cNvCxnSpPr>
              <a:cxnSpLocks/>
              <a:stCxn id="32" idx="5"/>
              <a:endCxn id="34" idx="0"/>
            </p:cNvCxnSpPr>
            <p:nvPr/>
          </p:nvCxnSpPr>
          <p:spPr>
            <a:xfrm>
              <a:off x="2940574" y="5047970"/>
              <a:ext cx="295555" cy="20506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79694139-1A4A-D42A-4DBF-F827DE7C4929}"/>
                </a:ext>
              </a:extLst>
            </p:cNvPr>
            <p:cNvCxnSpPr>
              <a:cxnSpLocks/>
              <a:stCxn id="34" idx="4"/>
              <a:endCxn id="33" idx="7"/>
            </p:cNvCxnSpPr>
            <p:nvPr/>
          </p:nvCxnSpPr>
          <p:spPr>
            <a:xfrm flipH="1">
              <a:off x="2940574" y="5710237"/>
              <a:ext cx="295555" cy="20506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ángulo: esquinas redondeadas 41">
            <a:extLst>
              <a:ext uri="{FF2B5EF4-FFF2-40B4-BE49-F238E27FC236}">
                <a16:creationId xmlns:a16="http://schemas.microsoft.com/office/drawing/2014/main" id="{8E4EFDE6-6ED1-23C7-D28D-4F734BA8E562}"/>
              </a:ext>
            </a:extLst>
          </p:cNvPr>
          <p:cNvSpPr/>
          <p:nvPr/>
        </p:nvSpPr>
        <p:spPr>
          <a:xfrm>
            <a:off x="7086304" y="2218302"/>
            <a:ext cx="1731546" cy="49666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Data Enrichment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E858AD37-FDB1-39E5-0324-526D23680B92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>
            <a:off x="8492059" y="1109563"/>
            <a:ext cx="0" cy="4579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echa: a la derecha 56">
            <a:extLst>
              <a:ext uri="{FF2B5EF4-FFF2-40B4-BE49-F238E27FC236}">
                <a16:creationId xmlns:a16="http://schemas.microsoft.com/office/drawing/2014/main" id="{8C0033D0-CA8C-8F08-A52A-E8CC9C96F4C1}"/>
              </a:ext>
            </a:extLst>
          </p:cNvPr>
          <p:cNvSpPr/>
          <p:nvPr/>
        </p:nvSpPr>
        <p:spPr>
          <a:xfrm>
            <a:off x="7737824" y="1202112"/>
            <a:ext cx="504929" cy="28548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9A77A241-9A3E-3D5F-51F8-659F59E2E50C}"/>
              </a:ext>
            </a:extLst>
          </p:cNvPr>
          <p:cNvGrpSpPr/>
          <p:nvPr/>
        </p:nvGrpSpPr>
        <p:grpSpPr>
          <a:xfrm>
            <a:off x="4174402" y="3067353"/>
            <a:ext cx="4511580" cy="1720268"/>
            <a:chOff x="3199638" y="3008333"/>
            <a:chExt cx="4511580" cy="1720268"/>
          </a:xfrm>
        </p:grpSpPr>
        <p:pic>
          <p:nvPicPr>
            <p:cNvPr id="41" name="Picture 2" descr="Raw-Data Icons - Free SVG &amp; PNG Raw-Data Images - Noun Project">
              <a:extLst>
                <a:ext uri="{FF2B5EF4-FFF2-40B4-BE49-F238E27FC236}">
                  <a16:creationId xmlns:a16="http://schemas.microsoft.com/office/drawing/2014/main" id="{7B384429-51E0-45B7-B756-85B3E8FCF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1090" y="3693446"/>
              <a:ext cx="765723" cy="765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Resource Description Framework — Wikipédia">
              <a:extLst>
                <a:ext uri="{FF2B5EF4-FFF2-40B4-BE49-F238E27FC236}">
                  <a16:creationId xmlns:a16="http://schemas.microsoft.com/office/drawing/2014/main" id="{85392C40-4803-0CDE-1995-9388E6EFC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0746" y="3660479"/>
              <a:ext cx="767682" cy="83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ángulo: esquinas redondeadas 51">
              <a:extLst>
                <a:ext uri="{FF2B5EF4-FFF2-40B4-BE49-F238E27FC236}">
                  <a16:creationId xmlns:a16="http://schemas.microsoft.com/office/drawing/2014/main" id="{E1417A3A-5813-2B6D-6A1B-7D8BF53A1DD0}"/>
                </a:ext>
              </a:extLst>
            </p:cNvPr>
            <p:cNvSpPr/>
            <p:nvPr/>
          </p:nvSpPr>
          <p:spPr>
            <a:xfrm>
              <a:off x="3305756" y="3091821"/>
              <a:ext cx="1464910" cy="49666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</a:rPr>
                <a:t>Heterogeneous Data</a:t>
              </a:r>
            </a:p>
          </p:txBody>
        </p:sp>
        <p:sp>
          <p:nvSpPr>
            <p:cNvPr id="44" name="Rectángulo: esquinas redondeadas 52">
              <a:extLst>
                <a:ext uri="{FF2B5EF4-FFF2-40B4-BE49-F238E27FC236}">
                  <a16:creationId xmlns:a16="http://schemas.microsoft.com/office/drawing/2014/main" id="{870ABCD7-F282-7CC9-1EC7-834EFF22ABFD}"/>
                </a:ext>
              </a:extLst>
            </p:cNvPr>
            <p:cNvSpPr/>
            <p:nvPr/>
          </p:nvSpPr>
          <p:spPr>
            <a:xfrm>
              <a:off x="6074535" y="3091821"/>
              <a:ext cx="1464910" cy="49666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</a:rPr>
                <a:t>Homogeneous Data</a:t>
              </a:r>
            </a:p>
          </p:txBody>
        </p:sp>
        <p:sp>
          <p:nvSpPr>
            <p:cNvPr id="45" name="Rectángulo: esquinas redondeadas 53">
              <a:extLst>
                <a:ext uri="{FF2B5EF4-FFF2-40B4-BE49-F238E27FC236}">
                  <a16:creationId xmlns:a16="http://schemas.microsoft.com/office/drawing/2014/main" id="{B1C9BB21-72E1-3589-80F1-F13C80636CD7}"/>
                </a:ext>
              </a:extLst>
            </p:cNvPr>
            <p:cNvSpPr/>
            <p:nvPr/>
          </p:nvSpPr>
          <p:spPr>
            <a:xfrm>
              <a:off x="3199638" y="3008333"/>
              <a:ext cx="4511580" cy="17202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3A274E1F-A9F8-F4C0-DAFE-2478C2AE3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1735" y="3660479"/>
              <a:ext cx="660639" cy="835708"/>
            </a:xfrm>
            <a:prstGeom prst="rect">
              <a:avLst/>
            </a:prstGeom>
          </p:spPr>
        </p:pic>
        <p:pic>
          <p:nvPicPr>
            <p:cNvPr id="47" name="Picture 6" descr="Web of Things (WoT) Thing Description › Chair of Technical Information  Systems">
              <a:extLst>
                <a:ext uri="{FF2B5EF4-FFF2-40B4-BE49-F238E27FC236}">
                  <a16:creationId xmlns:a16="http://schemas.microsoft.com/office/drawing/2014/main" id="{5499A41C-700D-FAF0-6F87-121BB7C8EF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5251" y="4024886"/>
              <a:ext cx="576334" cy="641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Flecha: a la derecha 58">
              <a:extLst>
                <a:ext uri="{FF2B5EF4-FFF2-40B4-BE49-F238E27FC236}">
                  <a16:creationId xmlns:a16="http://schemas.microsoft.com/office/drawing/2014/main" id="{49186908-EF80-6175-77DB-5B1D3AADDD0A}"/>
                </a:ext>
              </a:extLst>
            </p:cNvPr>
            <p:cNvSpPr/>
            <p:nvPr/>
          </p:nvSpPr>
          <p:spPr>
            <a:xfrm>
              <a:off x="4444119" y="3933563"/>
              <a:ext cx="504929" cy="285487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Flecha: a la derecha 59">
              <a:extLst>
                <a:ext uri="{FF2B5EF4-FFF2-40B4-BE49-F238E27FC236}">
                  <a16:creationId xmlns:a16="http://schemas.microsoft.com/office/drawing/2014/main" id="{88B2DBA6-2587-9726-C7B3-AB994DFB3245}"/>
                </a:ext>
              </a:extLst>
            </p:cNvPr>
            <p:cNvSpPr/>
            <p:nvPr/>
          </p:nvSpPr>
          <p:spPr>
            <a:xfrm rot="10800000">
              <a:off x="5904831" y="3927487"/>
              <a:ext cx="504929" cy="285487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0" name="Rectángulo: esquinas redondeadas 61">
            <a:extLst>
              <a:ext uri="{FF2B5EF4-FFF2-40B4-BE49-F238E27FC236}">
                <a16:creationId xmlns:a16="http://schemas.microsoft.com/office/drawing/2014/main" id="{20364BED-2C0C-6BF8-F2B2-9414B7B8FEDD}"/>
              </a:ext>
            </a:extLst>
          </p:cNvPr>
          <p:cNvSpPr/>
          <p:nvPr/>
        </p:nvSpPr>
        <p:spPr>
          <a:xfrm>
            <a:off x="2301628" y="3880916"/>
            <a:ext cx="1731546" cy="49666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Provenance</a:t>
            </a:r>
          </a:p>
        </p:txBody>
      </p:sp>
    </p:spTree>
    <p:extLst>
      <p:ext uri="{BB962C8B-B14F-4D97-AF65-F5344CB8AC3E}">
        <p14:creationId xmlns:p14="http://schemas.microsoft.com/office/powerpoint/2010/main" val="2123222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FEB686-B7EC-722E-3833-3FDD8AEF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Semantic Interoperability in Digital Twins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18B2C8-6925-E083-00BC-F23E5ACC7B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DE94BAA6-96E3-9F78-9057-E08C549AA1BB}"/>
              </a:ext>
            </a:extLst>
          </p:cNvPr>
          <p:cNvGrpSpPr/>
          <p:nvPr/>
        </p:nvGrpSpPr>
        <p:grpSpPr>
          <a:xfrm>
            <a:off x="112773" y="477340"/>
            <a:ext cx="2639446" cy="2359645"/>
            <a:chOff x="254829" y="477340"/>
            <a:chExt cx="2639446" cy="2359645"/>
          </a:xfrm>
        </p:grpSpPr>
        <p:sp>
          <p:nvSpPr>
            <p:cNvPr id="6" name="Rectángulo: esquinas redondeadas 2">
              <a:extLst>
                <a:ext uri="{FF2B5EF4-FFF2-40B4-BE49-F238E27FC236}">
                  <a16:creationId xmlns:a16="http://schemas.microsoft.com/office/drawing/2014/main" id="{8982C2CB-EDE9-A4C0-B78B-9E96E18C2894}"/>
                </a:ext>
              </a:extLst>
            </p:cNvPr>
            <p:cNvSpPr/>
            <p:nvPr/>
          </p:nvSpPr>
          <p:spPr>
            <a:xfrm>
              <a:off x="421788" y="621946"/>
              <a:ext cx="308512" cy="211993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</a:rPr>
                <a:t>Ontology</a:t>
              </a:r>
            </a:p>
          </p:txBody>
        </p:sp>
        <p:sp>
          <p:nvSpPr>
            <p:cNvPr id="7" name="Rectángulo: esquinas redondeadas 3">
              <a:extLst>
                <a:ext uri="{FF2B5EF4-FFF2-40B4-BE49-F238E27FC236}">
                  <a16:creationId xmlns:a16="http://schemas.microsoft.com/office/drawing/2014/main" id="{96947B98-1F07-C2B1-A836-8E61671AFBA4}"/>
                </a:ext>
              </a:extLst>
            </p:cNvPr>
            <p:cNvSpPr/>
            <p:nvPr/>
          </p:nvSpPr>
          <p:spPr>
            <a:xfrm>
              <a:off x="1286231" y="621946"/>
              <a:ext cx="1456565" cy="36172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</a:rPr>
                <a:t>Services</a:t>
              </a:r>
            </a:p>
          </p:txBody>
        </p:sp>
        <p:sp>
          <p:nvSpPr>
            <p:cNvPr id="8" name="Rectángulo: esquinas redondeadas 4">
              <a:extLst>
                <a:ext uri="{FF2B5EF4-FFF2-40B4-BE49-F238E27FC236}">
                  <a16:creationId xmlns:a16="http://schemas.microsoft.com/office/drawing/2014/main" id="{F20F5DCA-1782-F108-6FF0-F465DBCB9324}"/>
                </a:ext>
              </a:extLst>
            </p:cNvPr>
            <p:cNvSpPr/>
            <p:nvPr/>
          </p:nvSpPr>
          <p:spPr>
            <a:xfrm>
              <a:off x="1286231" y="1057497"/>
              <a:ext cx="1447396" cy="36172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</a:rPr>
                <a:t>Data</a:t>
              </a:r>
            </a:p>
          </p:txBody>
        </p:sp>
        <p:sp>
          <p:nvSpPr>
            <p:cNvPr id="9" name="Rectángulo: esquinas redondeadas 5">
              <a:extLst>
                <a:ext uri="{FF2B5EF4-FFF2-40B4-BE49-F238E27FC236}">
                  <a16:creationId xmlns:a16="http://schemas.microsoft.com/office/drawing/2014/main" id="{5B81D0DF-C758-B139-62E1-ADEF5CA5620B}"/>
                </a:ext>
              </a:extLst>
            </p:cNvPr>
            <p:cNvSpPr/>
            <p:nvPr/>
          </p:nvSpPr>
          <p:spPr>
            <a:xfrm>
              <a:off x="1286228" y="1927880"/>
              <a:ext cx="1447396" cy="36172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</a:rPr>
                <a:t>Physical Entity</a:t>
              </a:r>
            </a:p>
          </p:txBody>
        </p:sp>
        <p:sp>
          <p:nvSpPr>
            <p:cNvPr id="10" name="Rectángulo: esquinas redondeadas 6">
              <a:extLst>
                <a:ext uri="{FF2B5EF4-FFF2-40B4-BE49-F238E27FC236}">
                  <a16:creationId xmlns:a16="http://schemas.microsoft.com/office/drawing/2014/main" id="{DF230410-A652-0559-DBB4-D14BD51C854D}"/>
                </a:ext>
              </a:extLst>
            </p:cNvPr>
            <p:cNvSpPr/>
            <p:nvPr/>
          </p:nvSpPr>
          <p:spPr>
            <a:xfrm>
              <a:off x="1286228" y="1498555"/>
              <a:ext cx="1447396" cy="36172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</a:rPr>
                <a:t>Virtual Entity</a:t>
              </a:r>
            </a:p>
          </p:txBody>
        </p:sp>
        <p:sp>
          <p:nvSpPr>
            <p:cNvPr id="11" name="Rectángulo: esquinas redondeadas 7">
              <a:extLst>
                <a:ext uri="{FF2B5EF4-FFF2-40B4-BE49-F238E27FC236}">
                  <a16:creationId xmlns:a16="http://schemas.microsoft.com/office/drawing/2014/main" id="{FB0F1178-305B-5646-0F96-2E540001ED68}"/>
                </a:ext>
              </a:extLst>
            </p:cNvPr>
            <p:cNvSpPr/>
            <p:nvPr/>
          </p:nvSpPr>
          <p:spPr>
            <a:xfrm>
              <a:off x="1286228" y="2375164"/>
              <a:ext cx="1447396" cy="36172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</a:rPr>
                <a:t>Connections</a:t>
              </a:r>
            </a:p>
          </p:txBody>
        </p:sp>
        <p:sp>
          <p:nvSpPr>
            <p:cNvPr id="12" name="Flecha: a la derecha 15">
              <a:extLst>
                <a:ext uri="{FF2B5EF4-FFF2-40B4-BE49-F238E27FC236}">
                  <a16:creationId xmlns:a16="http://schemas.microsoft.com/office/drawing/2014/main" id="{7733A432-B9FC-6A54-A2E8-8A3ECE0F0C0A}"/>
                </a:ext>
              </a:extLst>
            </p:cNvPr>
            <p:cNvSpPr/>
            <p:nvPr/>
          </p:nvSpPr>
          <p:spPr>
            <a:xfrm>
              <a:off x="791141" y="713418"/>
              <a:ext cx="472344" cy="178781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Flecha: a la derecha 16">
              <a:extLst>
                <a:ext uri="{FF2B5EF4-FFF2-40B4-BE49-F238E27FC236}">
                  <a16:creationId xmlns:a16="http://schemas.microsoft.com/office/drawing/2014/main" id="{0B28AABD-F19E-021E-02A5-0B7AD7980B8B}"/>
                </a:ext>
              </a:extLst>
            </p:cNvPr>
            <p:cNvSpPr/>
            <p:nvPr/>
          </p:nvSpPr>
          <p:spPr>
            <a:xfrm>
              <a:off x="791141" y="1148969"/>
              <a:ext cx="472344" cy="178781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Flecha: a la derecha 17">
              <a:extLst>
                <a:ext uri="{FF2B5EF4-FFF2-40B4-BE49-F238E27FC236}">
                  <a16:creationId xmlns:a16="http://schemas.microsoft.com/office/drawing/2014/main" id="{FD467440-30D3-33AD-F092-E0AA000388F3}"/>
                </a:ext>
              </a:extLst>
            </p:cNvPr>
            <p:cNvSpPr/>
            <p:nvPr/>
          </p:nvSpPr>
          <p:spPr>
            <a:xfrm>
              <a:off x="791141" y="1590027"/>
              <a:ext cx="472344" cy="178781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Flecha: a la derecha 18">
              <a:extLst>
                <a:ext uri="{FF2B5EF4-FFF2-40B4-BE49-F238E27FC236}">
                  <a16:creationId xmlns:a16="http://schemas.microsoft.com/office/drawing/2014/main" id="{30D9F7B4-5200-EC25-47E8-4CD25281912F}"/>
                </a:ext>
              </a:extLst>
            </p:cNvPr>
            <p:cNvSpPr/>
            <p:nvPr/>
          </p:nvSpPr>
          <p:spPr>
            <a:xfrm>
              <a:off x="791141" y="2018827"/>
              <a:ext cx="472344" cy="178781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Flecha: a la derecha 19">
              <a:extLst>
                <a:ext uri="{FF2B5EF4-FFF2-40B4-BE49-F238E27FC236}">
                  <a16:creationId xmlns:a16="http://schemas.microsoft.com/office/drawing/2014/main" id="{169A6ACA-09A3-EDE2-DD22-CA870DB3AAC5}"/>
                </a:ext>
              </a:extLst>
            </p:cNvPr>
            <p:cNvSpPr/>
            <p:nvPr/>
          </p:nvSpPr>
          <p:spPr>
            <a:xfrm>
              <a:off x="791141" y="2466636"/>
              <a:ext cx="472344" cy="178781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tángulo: esquinas redondeadas 20">
              <a:extLst>
                <a:ext uri="{FF2B5EF4-FFF2-40B4-BE49-F238E27FC236}">
                  <a16:creationId xmlns:a16="http://schemas.microsoft.com/office/drawing/2014/main" id="{17C36711-0105-0514-171F-3967FDA3A04D}"/>
                </a:ext>
              </a:extLst>
            </p:cNvPr>
            <p:cNvSpPr/>
            <p:nvPr/>
          </p:nvSpPr>
          <p:spPr>
            <a:xfrm>
              <a:off x="254829" y="477340"/>
              <a:ext cx="2639446" cy="235964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Rectángulo: esquinas redondeadas 26">
            <a:extLst>
              <a:ext uri="{FF2B5EF4-FFF2-40B4-BE49-F238E27FC236}">
                <a16:creationId xmlns:a16="http://schemas.microsoft.com/office/drawing/2014/main" id="{352BA0BB-C4F5-6F78-F3A5-190CD54347EE}"/>
              </a:ext>
            </a:extLst>
          </p:cNvPr>
          <p:cNvSpPr/>
          <p:nvPr/>
        </p:nvSpPr>
        <p:spPr>
          <a:xfrm>
            <a:off x="588244" y="2940954"/>
            <a:ext cx="1731546" cy="49666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Semantic Model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44D9C9FB-F6BB-6129-604E-ADB156EA60B5}"/>
              </a:ext>
            </a:extLst>
          </p:cNvPr>
          <p:cNvGrpSpPr/>
          <p:nvPr/>
        </p:nvGrpSpPr>
        <p:grpSpPr>
          <a:xfrm>
            <a:off x="2919178" y="477341"/>
            <a:ext cx="3773930" cy="1720268"/>
            <a:chOff x="2955116" y="477341"/>
            <a:chExt cx="3773930" cy="1720268"/>
          </a:xfrm>
        </p:grpSpPr>
        <p:pic>
          <p:nvPicPr>
            <p:cNvPr id="20" name="Picture 2" descr="Raw-Data Icons - Free SVG &amp; PNG Raw-Data Images - Noun Project">
              <a:extLst>
                <a:ext uri="{FF2B5EF4-FFF2-40B4-BE49-F238E27FC236}">
                  <a16:creationId xmlns:a16="http://schemas.microsoft.com/office/drawing/2014/main" id="{2675EC54-5724-4CD0-39E3-2EFA04571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6568" y="1162454"/>
              <a:ext cx="765723" cy="765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Resource Description Framework — Wikipédia">
              <a:extLst>
                <a:ext uri="{FF2B5EF4-FFF2-40B4-BE49-F238E27FC236}">
                  <a16:creationId xmlns:a16="http://schemas.microsoft.com/office/drawing/2014/main" id="{3F745515-E129-A8A3-BC96-44D29383E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472" y="1118614"/>
              <a:ext cx="767682" cy="83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Flecha: a la derecha 22">
              <a:extLst>
                <a:ext uri="{FF2B5EF4-FFF2-40B4-BE49-F238E27FC236}">
                  <a16:creationId xmlns:a16="http://schemas.microsoft.com/office/drawing/2014/main" id="{DF8B306B-F6AA-F4B2-DE2F-924B34F8EA20}"/>
                </a:ext>
              </a:extLst>
            </p:cNvPr>
            <p:cNvSpPr/>
            <p:nvPr/>
          </p:nvSpPr>
          <p:spPr>
            <a:xfrm>
              <a:off x="4234813" y="1435388"/>
              <a:ext cx="1093180" cy="178781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ángulo: esquinas redondeadas 24">
              <a:extLst>
                <a:ext uri="{FF2B5EF4-FFF2-40B4-BE49-F238E27FC236}">
                  <a16:creationId xmlns:a16="http://schemas.microsoft.com/office/drawing/2014/main" id="{FD0F15D1-2027-345E-400C-24325B7B8336}"/>
                </a:ext>
              </a:extLst>
            </p:cNvPr>
            <p:cNvSpPr/>
            <p:nvPr/>
          </p:nvSpPr>
          <p:spPr>
            <a:xfrm>
              <a:off x="3061234" y="560829"/>
              <a:ext cx="1464910" cy="49666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</a:rPr>
                <a:t>Heterogeneous Data</a:t>
              </a:r>
            </a:p>
          </p:txBody>
        </p:sp>
        <p:sp>
          <p:nvSpPr>
            <p:cNvPr id="24" name="Rectángulo: esquinas redondeadas 25">
              <a:extLst>
                <a:ext uri="{FF2B5EF4-FFF2-40B4-BE49-F238E27FC236}">
                  <a16:creationId xmlns:a16="http://schemas.microsoft.com/office/drawing/2014/main" id="{8AFEE9C7-F6FB-E014-8A99-F3BFEEC683D1}"/>
                </a:ext>
              </a:extLst>
            </p:cNvPr>
            <p:cNvSpPr/>
            <p:nvPr/>
          </p:nvSpPr>
          <p:spPr>
            <a:xfrm>
              <a:off x="5130858" y="560829"/>
              <a:ext cx="1464910" cy="49666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</a:rPr>
                <a:t>Homogeneous Data</a:t>
              </a:r>
            </a:p>
          </p:txBody>
        </p:sp>
        <p:sp>
          <p:nvSpPr>
            <p:cNvPr id="25" name="Rectángulo: esquinas redondeadas 27">
              <a:extLst>
                <a:ext uri="{FF2B5EF4-FFF2-40B4-BE49-F238E27FC236}">
                  <a16:creationId xmlns:a16="http://schemas.microsoft.com/office/drawing/2014/main" id="{A40A3B25-22C8-3FEF-5856-A96D63706441}"/>
                </a:ext>
              </a:extLst>
            </p:cNvPr>
            <p:cNvSpPr/>
            <p:nvPr/>
          </p:nvSpPr>
          <p:spPr>
            <a:xfrm>
              <a:off x="2955116" y="477341"/>
              <a:ext cx="3773930" cy="17202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Rectángulo: esquinas redondeadas 28">
            <a:extLst>
              <a:ext uri="{FF2B5EF4-FFF2-40B4-BE49-F238E27FC236}">
                <a16:creationId xmlns:a16="http://schemas.microsoft.com/office/drawing/2014/main" id="{5E6BADE4-AD31-1487-55BA-80D4595409B7}"/>
              </a:ext>
            </a:extLst>
          </p:cNvPr>
          <p:cNvSpPr/>
          <p:nvPr/>
        </p:nvSpPr>
        <p:spPr>
          <a:xfrm>
            <a:off x="3976308" y="2289607"/>
            <a:ext cx="1731546" cy="49666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Data Harmonization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941A53F-154B-2A36-61E9-C2076E45C00E}"/>
              </a:ext>
            </a:extLst>
          </p:cNvPr>
          <p:cNvGrpSpPr/>
          <p:nvPr/>
        </p:nvGrpSpPr>
        <p:grpSpPr>
          <a:xfrm>
            <a:off x="6844587" y="732556"/>
            <a:ext cx="2177388" cy="1209676"/>
            <a:chOff x="372941" y="4511158"/>
            <a:chExt cx="3179884" cy="1937267"/>
          </a:xfrm>
        </p:grpSpPr>
        <p:sp>
          <p:nvSpPr>
            <p:cNvPr id="28" name="Rectángulo: esquinas redondeadas 31">
              <a:extLst>
                <a:ext uri="{FF2B5EF4-FFF2-40B4-BE49-F238E27FC236}">
                  <a16:creationId xmlns:a16="http://schemas.microsoft.com/office/drawing/2014/main" id="{A8324455-588F-AD25-7A17-3467319E1235}"/>
                </a:ext>
              </a:extLst>
            </p:cNvPr>
            <p:cNvSpPr/>
            <p:nvPr/>
          </p:nvSpPr>
          <p:spPr>
            <a:xfrm>
              <a:off x="372941" y="4511158"/>
              <a:ext cx="3179884" cy="193726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iagrama de flujo: conector 32">
              <a:extLst>
                <a:ext uri="{FF2B5EF4-FFF2-40B4-BE49-F238E27FC236}">
                  <a16:creationId xmlns:a16="http://schemas.microsoft.com/office/drawing/2014/main" id="{9B66A44F-F1EE-E3B1-C5AA-7EA27C2DDE97}"/>
                </a:ext>
              </a:extLst>
            </p:cNvPr>
            <p:cNvSpPr/>
            <p:nvPr/>
          </p:nvSpPr>
          <p:spPr>
            <a:xfrm>
              <a:off x="542925" y="4657725"/>
              <a:ext cx="457200" cy="4572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Diagrama de flujo: conector 33">
              <a:extLst>
                <a:ext uri="{FF2B5EF4-FFF2-40B4-BE49-F238E27FC236}">
                  <a16:creationId xmlns:a16="http://schemas.microsoft.com/office/drawing/2014/main" id="{4F5F4AC0-4F1D-1768-E81D-BDE981EA459B}"/>
                </a:ext>
              </a:extLst>
            </p:cNvPr>
            <p:cNvSpPr/>
            <p:nvPr/>
          </p:nvSpPr>
          <p:spPr>
            <a:xfrm>
              <a:off x="542925" y="5848350"/>
              <a:ext cx="457200" cy="457200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Diagrama de flujo: conector 34">
              <a:extLst>
                <a:ext uri="{FF2B5EF4-FFF2-40B4-BE49-F238E27FC236}">
                  <a16:creationId xmlns:a16="http://schemas.microsoft.com/office/drawing/2014/main" id="{78750DB2-6FBA-344C-AE0A-E141E96E5B1A}"/>
                </a:ext>
              </a:extLst>
            </p:cNvPr>
            <p:cNvSpPr/>
            <p:nvPr/>
          </p:nvSpPr>
          <p:spPr>
            <a:xfrm>
              <a:off x="1000125" y="5253037"/>
              <a:ext cx="457200" cy="457200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Diagrama de flujo: conector 35">
              <a:extLst>
                <a:ext uri="{FF2B5EF4-FFF2-40B4-BE49-F238E27FC236}">
                  <a16:creationId xmlns:a16="http://schemas.microsoft.com/office/drawing/2014/main" id="{45454DB9-9E01-603B-E9C5-EC066FE9EE69}"/>
                </a:ext>
              </a:extLst>
            </p:cNvPr>
            <p:cNvSpPr/>
            <p:nvPr/>
          </p:nvSpPr>
          <p:spPr>
            <a:xfrm>
              <a:off x="2550329" y="4657725"/>
              <a:ext cx="457200" cy="4572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Diagrama de flujo: conector 36">
              <a:extLst>
                <a:ext uri="{FF2B5EF4-FFF2-40B4-BE49-F238E27FC236}">
                  <a16:creationId xmlns:a16="http://schemas.microsoft.com/office/drawing/2014/main" id="{E0FB2440-DFC8-C8AB-3866-B317F87A03C9}"/>
                </a:ext>
              </a:extLst>
            </p:cNvPr>
            <p:cNvSpPr/>
            <p:nvPr/>
          </p:nvSpPr>
          <p:spPr>
            <a:xfrm>
              <a:off x="2550329" y="5848350"/>
              <a:ext cx="457200" cy="457200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Diagrama de flujo: conector 37">
              <a:extLst>
                <a:ext uri="{FF2B5EF4-FFF2-40B4-BE49-F238E27FC236}">
                  <a16:creationId xmlns:a16="http://schemas.microsoft.com/office/drawing/2014/main" id="{012EBC3B-5127-4AD5-DBA0-3A40B9AEC14B}"/>
                </a:ext>
              </a:extLst>
            </p:cNvPr>
            <p:cNvSpPr/>
            <p:nvPr/>
          </p:nvSpPr>
          <p:spPr>
            <a:xfrm>
              <a:off x="3007529" y="5253037"/>
              <a:ext cx="457200" cy="457200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5484C27A-FE4C-68CF-2E9D-28CCFA98D2FB}"/>
                </a:ext>
              </a:extLst>
            </p:cNvPr>
            <p:cNvCxnSpPr>
              <a:cxnSpLocks/>
              <a:stCxn id="32" idx="5"/>
              <a:endCxn id="34" idx="0"/>
            </p:cNvCxnSpPr>
            <p:nvPr/>
          </p:nvCxnSpPr>
          <p:spPr>
            <a:xfrm>
              <a:off x="2940574" y="5047970"/>
              <a:ext cx="295555" cy="20506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79694139-1A4A-D42A-4DBF-F827DE7C4929}"/>
                </a:ext>
              </a:extLst>
            </p:cNvPr>
            <p:cNvCxnSpPr>
              <a:cxnSpLocks/>
              <a:stCxn id="34" idx="4"/>
              <a:endCxn id="33" idx="7"/>
            </p:cNvCxnSpPr>
            <p:nvPr/>
          </p:nvCxnSpPr>
          <p:spPr>
            <a:xfrm flipH="1">
              <a:off x="2940574" y="5710237"/>
              <a:ext cx="295555" cy="20506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ángulo: esquinas redondeadas 41">
            <a:extLst>
              <a:ext uri="{FF2B5EF4-FFF2-40B4-BE49-F238E27FC236}">
                <a16:creationId xmlns:a16="http://schemas.microsoft.com/office/drawing/2014/main" id="{8E4EFDE6-6ED1-23C7-D28D-4F734BA8E562}"/>
              </a:ext>
            </a:extLst>
          </p:cNvPr>
          <p:cNvSpPr/>
          <p:nvPr/>
        </p:nvSpPr>
        <p:spPr>
          <a:xfrm>
            <a:off x="7086304" y="2218302"/>
            <a:ext cx="1731546" cy="49666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Data Enrichment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E858AD37-FDB1-39E5-0324-526D23680B92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>
            <a:off x="8492059" y="1109563"/>
            <a:ext cx="0" cy="4579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echa: a la derecha 56">
            <a:extLst>
              <a:ext uri="{FF2B5EF4-FFF2-40B4-BE49-F238E27FC236}">
                <a16:creationId xmlns:a16="http://schemas.microsoft.com/office/drawing/2014/main" id="{8C0033D0-CA8C-8F08-A52A-E8CC9C96F4C1}"/>
              </a:ext>
            </a:extLst>
          </p:cNvPr>
          <p:cNvSpPr/>
          <p:nvPr/>
        </p:nvSpPr>
        <p:spPr>
          <a:xfrm>
            <a:off x="7737824" y="1202112"/>
            <a:ext cx="504929" cy="28548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9A77A241-9A3E-3D5F-51F8-659F59E2E50C}"/>
              </a:ext>
            </a:extLst>
          </p:cNvPr>
          <p:cNvGrpSpPr/>
          <p:nvPr/>
        </p:nvGrpSpPr>
        <p:grpSpPr>
          <a:xfrm>
            <a:off x="4174402" y="3067353"/>
            <a:ext cx="4511580" cy="1720268"/>
            <a:chOff x="3199638" y="3008333"/>
            <a:chExt cx="4511580" cy="1720268"/>
          </a:xfrm>
        </p:grpSpPr>
        <p:pic>
          <p:nvPicPr>
            <p:cNvPr id="41" name="Picture 2" descr="Raw-Data Icons - Free SVG &amp; PNG Raw-Data Images - Noun Project">
              <a:extLst>
                <a:ext uri="{FF2B5EF4-FFF2-40B4-BE49-F238E27FC236}">
                  <a16:creationId xmlns:a16="http://schemas.microsoft.com/office/drawing/2014/main" id="{7B384429-51E0-45B7-B756-85B3E8FCF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1090" y="3693446"/>
              <a:ext cx="765723" cy="765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Resource Description Framework — Wikipédia">
              <a:extLst>
                <a:ext uri="{FF2B5EF4-FFF2-40B4-BE49-F238E27FC236}">
                  <a16:creationId xmlns:a16="http://schemas.microsoft.com/office/drawing/2014/main" id="{85392C40-4803-0CDE-1995-9388E6EFC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0746" y="3660479"/>
              <a:ext cx="767682" cy="83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ángulo: esquinas redondeadas 51">
              <a:extLst>
                <a:ext uri="{FF2B5EF4-FFF2-40B4-BE49-F238E27FC236}">
                  <a16:creationId xmlns:a16="http://schemas.microsoft.com/office/drawing/2014/main" id="{E1417A3A-5813-2B6D-6A1B-7D8BF53A1DD0}"/>
                </a:ext>
              </a:extLst>
            </p:cNvPr>
            <p:cNvSpPr/>
            <p:nvPr/>
          </p:nvSpPr>
          <p:spPr>
            <a:xfrm>
              <a:off x="3305756" y="3091821"/>
              <a:ext cx="1464910" cy="49666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</a:rPr>
                <a:t>Heterogeneous Data</a:t>
              </a:r>
            </a:p>
          </p:txBody>
        </p:sp>
        <p:sp>
          <p:nvSpPr>
            <p:cNvPr id="44" name="Rectángulo: esquinas redondeadas 52">
              <a:extLst>
                <a:ext uri="{FF2B5EF4-FFF2-40B4-BE49-F238E27FC236}">
                  <a16:creationId xmlns:a16="http://schemas.microsoft.com/office/drawing/2014/main" id="{870ABCD7-F282-7CC9-1EC7-834EFF22ABFD}"/>
                </a:ext>
              </a:extLst>
            </p:cNvPr>
            <p:cNvSpPr/>
            <p:nvPr/>
          </p:nvSpPr>
          <p:spPr>
            <a:xfrm>
              <a:off x="6074535" y="3091821"/>
              <a:ext cx="1464910" cy="49666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</a:rPr>
                <a:t>Homogeneous Data</a:t>
              </a:r>
            </a:p>
          </p:txBody>
        </p:sp>
        <p:sp>
          <p:nvSpPr>
            <p:cNvPr id="45" name="Rectángulo: esquinas redondeadas 53">
              <a:extLst>
                <a:ext uri="{FF2B5EF4-FFF2-40B4-BE49-F238E27FC236}">
                  <a16:creationId xmlns:a16="http://schemas.microsoft.com/office/drawing/2014/main" id="{B1C9BB21-72E1-3589-80F1-F13C80636CD7}"/>
                </a:ext>
              </a:extLst>
            </p:cNvPr>
            <p:cNvSpPr/>
            <p:nvPr/>
          </p:nvSpPr>
          <p:spPr>
            <a:xfrm>
              <a:off x="3199638" y="3008333"/>
              <a:ext cx="4511580" cy="17202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3A274E1F-A9F8-F4C0-DAFE-2478C2AE3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1735" y="3660479"/>
              <a:ext cx="660639" cy="835708"/>
            </a:xfrm>
            <a:prstGeom prst="rect">
              <a:avLst/>
            </a:prstGeom>
          </p:spPr>
        </p:pic>
        <p:pic>
          <p:nvPicPr>
            <p:cNvPr id="47" name="Picture 6" descr="Web of Things (WoT) Thing Description › Chair of Technical Information  Systems">
              <a:extLst>
                <a:ext uri="{FF2B5EF4-FFF2-40B4-BE49-F238E27FC236}">
                  <a16:creationId xmlns:a16="http://schemas.microsoft.com/office/drawing/2014/main" id="{5499A41C-700D-FAF0-6F87-121BB7C8EF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5251" y="4024886"/>
              <a:ext cx="576334" cy="641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Flecha: a la derecha 58">
              <a:extLst>
                <a:ext uri="{FF2B5EF4-FFF2-40B4-BE49-F238E27FC236}">
                  <a16:creationId xmlns:a16="http://schemas.microsoft.com/office/drawing/2014/main" id="{49186908-EF80-6175-77DB-5B1D3AADDD0A}"/>
                </a:ext>
              </a:extLst>
            </p:cNvPr>
            <p:cNvSpPr/>
            <p:nvPr/>
          </p:nvSpPr>
          <p:spPr>
            <a:xfrm>
              <a:off x="4444119" y="3933563"/>
              <a:ext cx="504929" cy="285487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Flecha: a la derecha 59">
              <a:extLst>
                <a:ext uri="{FF2B5EF4-FFF2-40B4-BE49-F238E27FC236}">
                  <a16:creationId xmlns:a16="http://schemas.microsoft.com/office/drawing/2014/main" id="{88B2DBA6-2587-9726-C7B3-AB994DFB3245}"/>
                </a:ext>
              </a:extLst>
            </p:cNvPr>
            <p:cNvSpPr/>
            <p:nvPr/>
          </p:nvSpPr>
          <p:spPr>
            <a:xfrm rot="10800000">
              <a:off x="5904831" y="3927487"/>
              <a:ext cx="504929" cy="285487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0" name="Rectángulo: esquinas redondeadas 61">
            <a:extLst>
              <a:ext uri="{FF2B5EF4-FFF2-40B4-BE49-F238E27FC236}">
                <a16:creationId xmlns:a16="http://schemas.microsoft.com/office/drawing/2014/main" id="{20364BED-2C0C-6BF8-F2B2-9414B7B8FEDD}"/>
              </a:ext>
            </a:extLst>
          </p:cNvPr>
          <p:cNvSpPr/>
          <p:nvPr/>
        </p:nvSpPr>
        <p:spPr>
          <a:xfrm>
            <a:off x="2301628" y="3880916"/>
            <a:ext cx="1731546" cy="496668"/>
          </a:xfrm>
          <a:prstGeom prst="roundRect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Provenance</a:t>
            </a:r>
          </a:p>
        </p:txBody>
      </p:sp>
      <p:sp>
        <p:nvSpPr>
          <p:cNvPr id="3" name="Rectángulo: esquinas redondeadas 26">
            <a:extLst>
              <a:ext uri="{FF2B5EF4-FFF2-40B4-BE49-F238E27FC236}">
                <a16:creationId xmlns:a16="http://schemas.microsoft.com/office/drawing/2014/main" id="{0BE5516A-4D89-774C-AED7-EDBAE598F362}"/>
              </a:ext>
            </a:extLst>
          </p:cNvPr>
          <p:cNvSpPr/>
          <p:nvPr/>
        </p:nvSpPr>
        <p:spPr>
          <a:xfrm>
            <a:off x="2220686" y="3752466"/>
            <a:ext cx="1902730" cy="7657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51" name="Flecha derecha 50">
            <a:extLst>
              <a:ext uri="{FF2B5EF4-FFF2-40B4-BE49-F238E27FC236}">
                <a16:creationId xmlns:a16="http://schemas.microsoft.com/office/drawing/2014/main" id="{9C8BD536-CD89-0846-7D98-F04B0A967359}"/>
              </a:ext>
            </a:extLst>
          </p:cNvPr>
          <p:cNvSpPr/>
          <p:nvPr/>
        </p:nvSpPr>
        <p:spPr>
          <a:xfrm rot="1488106">
            <a:off x="1254744" y="3628148"/>
            <a:ext cx="926213" cy="39307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lecha derecha 51">
            <a:extLst>
              <a:ext uri="{FF2B5EF4-FFF2-40B4-BE49-F238E27FC236}">
                <a16:creationId xmlns:a16="http://schemas.microsoft.com/office/drawing/2014/main" id="{58AA37ED-D7D4-BE4C-E1EB-A157941ECBB5}"/>
              </a:ext>
            </a:extLst>
          </p:cNvPr>
          <p:cNvSpPr/>
          <p:nvPr/>
        </p:nvSpPr>
        <p:spPr>
          <a:xfrm rot="19598167">
            <a:off x="1296369" y="4325015"/>
            <a:ext cx="926213" cy="39307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14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DD683A-CFC5-1AA5-9493-5932653DC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650"/>
            <a:ext cx="8382000" cy="228600"/>
          </a:xfrm>
        </p:spPr>
        <p:txBody>
          <a:bodyPr/>
          <a:lstStyle/>
          <a:p>
            <a:r>
              <a:rPr lang="en-GB" dirty="0"/>
              <a:t>COGITO ontologies classes described as Digital Twins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65CC25-5559-77F0-26BC-8FDCB6AA8C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D90F4A8E-FB14-625D-3FCA-0A0D2AC82F3B}"/>
              </a:ext>
            </a:extLst>
          </p:cNvPr>
          <p:cNvSpPr/>
          <p:nvPr/>
        </p:nvSpPr>
        <p:spPr>
          <a:xfrm>
            <a:off x="230400" y="445736"/>
            <a:ext cx="3405600" cy="4378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accent1">
                    <a:lumMod val="50000"/>
                  </a:schemeClr>
                </a:solidFill>
              </a:rPr>
              <a:t>COGITO Ontologies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2D2279A-F71A-EE40-6005-87801E8598AE}"/>
              </a:ext>
            </a:extLst>
          </p:cNvPr>
          <p:cNvSpPr/>
          <p:nvPr/>
        </p:nvSpPr>
        <p:spPr>
          <a:xfrm>
            <a:off x="1922400" y="1374249"/>
            <a:ext cx="1537200" cy="746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Resources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49FF298-B86A-0DAC-5E5C-076FB09BD865}"/>
              </a:ext>
            </a:extLst>
          </p:cNvPr>
          <p:cNvSpPr/>
          <p:nvPr/>
        </p:nvSpPr>
        <p:spPr>
          <a:xfrm>
            <a:off x="527638" y="792868"/>
            <a:ext cx="1537200" cy="746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Facility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6E26BE0C-D979-5FDF-2369-8A692EBB1AE8}"/>
              </a:ext>
            </a:extLst>
          </p:cNvPr>
          <p:cNvSpPr/>
          <p:nvPr/>
        </p:nvSpPr>
        <p:spPr>
          <a:xfrm>
            <a:off x="396000" y="1930413"/>
            <a:ext cx="1537200" cy="746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Process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2E56EA0-384D-CCC8-DB60-715AAEFF8108}"/>
              </a:ext>
            </a:extLst>
          </p:cNvPr>
          <p:cNvSpPr/>
          <p:nvPr/>
        </p:nvSpPr>
        <p:spPr>
          <a:xfrm>
            <a:off x="1933200" y="2434985"/>
            <a:ext cx="1537200" cy="746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Quality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3063C58-2F08-03A6-0FD6-8C1B5B033C43}"/>
              </a:ext>
            </a:extLst>
          </p:cNvPr>
          <p:cNvSpPr/>
          <p:nvPr/>
        </p:nvSpPr>
        <p:spPr>
          <a:xfrm>
            <a:off x="360483" y="3067958"/>
            <a:ext cx="1537200" cy="746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Safety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EAFD65E-27C3-7A60-99D3-DF37FD6CCE48}"/>
              </a:ext>
            </a:extLst>
          </p:cNvPr>
          <p:cNvSpPr/>
          <p:nvPr/>
        </p:nvSpPr>
        <p:spPr>
          <a:xfrm>
            <a:off x="1897683" y="3629492"/>
            <a:ext cx="1537200" cy="746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IoT</a:t>
            </a:r>
          </a:p>
        </p:txBody>
      </p:sp>
      <p:sp>
        <p:nvSpPr>
          <p:cNvPr id="16" name="Flecha derecha 15">
            <a:extLst>
              <a:ext uri="{FF2B5EF4-FFF2-40B4-BE49-F238E27FC236}">
                <a16:creationId xmlns:a16="http://schemas.microsoft.com/office/drawing/2014/main" id="{47D69793-0D8F-FEEE-A5D7-296ACD4A5509}"/>
              </a:ext>
            </a:extLst>
          </p:cNvPr>
          <p:cNvSpPr/>
          <p:nvPr/>
        </p:nvSpPr>
        <p:spPr>
          <a:xfrm>
            <a:off x="3940800" y="2380942"/>
            <a:ext cx="2484000" cy="381616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3E1A3CA-9258-5886-C700-41840156A988}"/>
              </a:ext>
            </a:extLst>
          </p:cNvPr>
          <p:cNvSpPr txBox="1"/>
          <p:nvPr/>
        </p:nvSpPr>
        <p:spPr>
          <a:xfrm>
            <a:off x="4970748" y="21653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?</a:t>
            </a:r>
          </a:p>
        </p:txBody>
      </p:sp>
      <p:pic>
        <p:nvPicPr>
          <p:cNvPr id="19" name="Imagen 18" descr="Código QR&#10;&#10;Descripción generada automáticamente">
            <a:extLst>
              <a:ext uri="{FF2B5EF4-FFF2-40B4-BE49-F238E27FC236}">
                <a16:creationId xmlns:a16="http://schemas.microsoft.com/office/drawing/2014/main" id="{1ED4B98C-2A42-A8BD-94E4-77AF5246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929818"/>
            <a:ext cx="841627" cy="841627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9485BF46-2882-5459-EA2D-5C3D6371E656}"/>
              </a:ext>
            </a:extLst>
          </p:cNvPr>
          <p:cNvSpPr/>
          <p:nvPr/>
        </p:nvSpPr>
        <p:spPr>
          <a:xfrm>
            <a:off x="7040137" y="2115572"/>
            <a:ext cx="1345581" cy="8364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Digital Twin</a:t>
            </a:r>
          </a:p>
        </p:txBody>
      </p:sp>
    </p:spTree>
    <p:extLst>
      <p:ext uri="{BB962C8B-B14F-4D97-AF65-F5344CB8AC3E}">
        <p14:creationId xmlns:p14="http://schemas.microsoft.com/office/powerpoint/2010/main" val="2687747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DD683A-CFC5-1AA5-9493-5932653DC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650"/>
            <a:ext cx="8382000" cy="228600"/>
          </a:xfrm>
        </p:spPr>
        <p:txBody>
          <a:bodyPr/>
          <a:lstStyle/>
          <a:p>
            <a:r>
              <a:rPr lang="en-GB" dirty="0"/>
              <a:t>COGITO ontologies classes described as Digital Twins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65CC25-5559-77F0-26BC-8FDCB6AA8C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D90F4A8E-FB14-625D-3FCA-0A0D2AC82F3B}"/>
              </a:ext>
            </a:extLst>
          </p:cNvPr>
          <p:cNvSpPr/>
          <p:nvPr/>
        </p:nvSpPr>
        <p:spPr>
          <a:xfrm>
            <a:off x="230400" y="445736"/>
            <a:ext cx="3405600" cy="4378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accent1">
                    <a:lumMod val="50000"/>
                  </a:schemeClr>
                </a:solidFill>
              </a:rPr>
              <a:t>COGITO Ontologies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2D2279A-F71A-EE40-6005-87801E8598AE}"/>
              </a:ext>
            </a:extLst>
          </p:cNvPr>
          <p:cNvSpPr/>
          <p:nvPr/>
        </p:nvSpPr>
        <p:spPr>
          <a:xfrm>
            <a:off x="1933200" y="1442400"/>
            <a:ext cx="1537200" cy="746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Resources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49FF298-B86A-0DAC-5E5C-076FB09BD865}"/>
              </a:ext>
            </a:extLst>
          </p:cNvPr>
          <p:cNvSpPr/>
          <p:nvPr/>
        </p:nvSpPr>
        <p:spPr>
          <a:xfrm>
            <a:off x="527638" y="792868"/>
            <a:ext cx="1537200" cy="746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Facility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6E26BE0C-D979-5FDF-2369-8A692EBB1AE8}"/>
              </a:ext>
            </a:extLst>
          </p:cNvPr>
          <p:cNvSpPr/>
          <p:nvPr/>
        </p:nvSpPr>
        <p:spPr>
          <a:xfrm>
            <a:off x="396000" y="2162732"/>
            <a:ext cx="1537200" cy="746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Process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2E56EA0-384D-CCC8-DB60-715AAEFF8108}"/>
              </a:ext>
            </a:extLst>
          </p:cNvPr>
          <p:cNvSpPr/>
          <p:nvPr/>
        </p:nvSpPr>
        <p:spPr>
          <a:xfrm>
            <a:off x="1933200" y="2824965"/>
            <a:ext cx="1537200" cy="746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Quality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3063C58-2F08-03A6-0FD6-8C1B5B033C43}"/>
              </a:ext>
            </a:extLst>
          </p:cNvPr>
          <p:cNvSpPr/>
          <p:nvPr/>
        </p:nvSpPr>
        <p:spPr>
          <a:xfrm>
            <a:off x="385200" y="3497629"/>
            <a:ext cx="1537200" cy="746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Safety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EAFD65E-27C3-7A60-99D3-DF37FD6CCE48}"/>
              </a:ext>
            </a:extLst>
          </p:cNvPr>
          <p:cNvSpPr/>
          <p:nvPr/>
        </p:nvSpPr>
        <p:spPr>
          <a:xfrm>
            <a:off x="1837200" y="4004432"/>
            <a:ext cx="1537200" cy="746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IoT</a:t>
            </a:r>
          </a:p>
        </p:txBody>
      </p:sp>
      <p:sp>
        <p:nvSpPr>
          <p:cNvPr id="16" name="Flecha derecha 15">
            <a:extLst>
              <a:ext uri="{FF2B5EF4-FFF2-40B4-BE49-F238E27FC236}">
                <a16:creationId xmlns:a16="http://schemas.microsoft.com/office/drawing/2014/main" id="{47D69793-0D8F-FEEE-A5D7-296ACD4A5509}"/>
              </a:ext>
            </a:extLst>
          </p:cNvPr>
          <p:cNvSpPr/>
          <p:nvPr/>
        </p:nvSpPr>
        <p:spPr>
          <a:xfrm>
            <a:off x="3940800" y="2380942"/>
            <a:ext cx="2484000" cy="381616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3E1A3CA-9258-5886-C700-41840156A988}"/>
              </a:ext>
            </a:extLst>
          </p:cNvPr>
          <p:cNvSpPr txBox="1"/>
          <p:nvPr/>
        </p:nvSpPr>
        <p:spPr>
          <a:xfrm>
            <a:off x="3723675" y="1843651"/>
            <a:ext cx="2918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facility:Project</a:t>
            </a:r>
            <a:endParaRPr lang="en-GB" dirty="0"/>
          </a:p>
          <a:p>
            <a:pPr algn="ctr"/>
            <a:r>
              <a:rPr lang="en-GB" dirty="0" err="1"/>
              <a:t>facility:Element</a:t>
            </a:r>
            <a:endParaRPr lang="en-GB" dirty="0"/>
          </a:p>
        </p:txBody>
      </p:sp>
      <p:sp>
        <p:nvSpPr>
          <p:cNvPr id="3" name="Flecha derecha 2">
            <a:extLst>
              <a:ext uri="{FF2B5EF4-FFF2-40B4-BE49-F238E27FC236}">
                <a16:creationId xmlns:a16="http://schemas.microsoft.com/office/drawing/2014/main" id="{03DB2B6D-9BEC-9D72-BA60-9BD67A7E1D22}"/>
              </a:ext>
            </a:extLst>
          </p:cNvPr>
          <p:cNvSpPr/>
          <p:nvPr/>
        </p:nvSpPr>
        <p:spPr>
          <a:xfrm rot="5400000">
            <a:off x="7426049" y="3225589"/>
            <a:ext cx="746401" cy="381616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D9D81BE8-E448-7BE5-3452-908061504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006" y="3862765"/>
            <a:ext cx="1858386" cy="961234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C7891B3-BA99-F175-BE2B-1ED8E35F0DD4}"/>
              </a:ext>
            </a:extLst>
          </p:cNvPr>
          <p:cNvSpPr/>
          <p:nvPr/>
        </p:nvSpPr>
        <p:spPr>
          <a:xfrm>
            <a:off x="7040137" y="2115572"/>
            <a:ext cx="1345581" cy="8364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Digital Twin</a:t>
            </a:r>
          </a:p>
        </p:txBody>
      </p:sp>
    </p:spTree>
    <p:extLst>
      <p:ext uri="{BB962C8B-B14F-4D97-AF65-F5344CB8AC3E}">
        <p14:creationId xmlns:p14="http://schemas.microsoft.com/office/powerpoint/2010/main" val="1535013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9E83B6-01CF-DE02-5C77-711EE48F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COGITO Ontology extension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E4C958-2C76-E2CE-56F8-684F30E382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39409E77-F9EE-E601-A0F7-F4B1D7B3E4F4}"/>
              </a:ext>
            </a:extLst>
          </p:cNvPr>
          <p:cNvSpPr/>
          <p:nvPr/>
        </p:nvSpPr>
        <p:spPr>
          <a:xfrm>
            <a:off x="230400" y="445736"/>
            <a:ext cx="5916018" cy="4378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accent1">
                    <a:lumMod val="50000"/>
                  </a:schemeClr>
                </a:solidFill>
              </a:rPr>
              <a:t>COGITO Ontologies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3DAF43D-45E8-6A6C-005A-8D6DCC531689}"/>
              </a:ext>
            </a:extLst>
          </p:cNvPr>
          <p:cNvSpPr/>
          <p:nvPr/>
        </p:nvSpPr>
        <p:spPr>
          <a:xfrm>
            <a:off x="1933200" y="1442400"/>
            <a:ext cx="1537200" cy="746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Resources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C4036707-9FDC-3773-CA90-DA5040B39136}"/>
              </a:ext>
            </a:extLst>
          </p:cNvPr>
          <p:cNvSpPr/>
          <p:nvPr/>
        </p:nvSpPr>
        <p:spPr>
          <a:xfrm>
            <a:off x="527638" y="792868"/>
            <a:ext cx="1537200" cy="746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Facility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D04B8A4-982D-E469-33E1-0058C40D54D1}"/>
              </a:ext>
            </a:extLst>
          </p:cNvPr>
          <p:cNvSpPr/>
          <p:nvPr/>
        </p:nvSpPr>
        <p:spPr>
          <a:xfrm>
            <a:off x="396000" y="2162732"/>
            <a:ext cx="1537200" cy="746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Process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630C13A-A776-3474-BB0B-8A2A24E8DEBB}"/>
              </a:ext>
            </a:extLst>
          </p:cNvPr>
          <p:cNvSpPr/>
          <p:nvPr/>
        </p:nvSpPr>
        <p:spPr>
          <a:xfrm>
            <a:off x="1933200" y="2824965"/>
            <a:ext cx="1537200" cy="746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Quality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48FE2EB-1552-72DE-F468-3365889DDBBC}"/>
              </a:ext>
            </a:extLst>
          </p:cNvPr>
          <p:cNvSpPr/>
          <p:nvPr/>
        </p:nvSpPr>
        <p:spPr>
          <a:xfrm>
            <a:off x="385200" y="3497629"/>
            <a:ext cx="1537200" cy="746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Safety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90BBCF3-5C27-A205-7903-AA3014CD7276}"/>
              </a:ext>
            </a:extLst>
          </p:cNvPr>
          <p:cNvSpPr/>
          <p:nvPr/>
        </p:nvSpPr>
        <p:spPr>
          <a:xfrm>
            <a:off x="1837200" y="4004432"/>
            <a:ext cx="1537200" cy="746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IoT</a:t>
            </a:r>
          </a:p>
        </p:txBody>
      </p:sp>
      <p:sp>
        <p:nvSpPr>
          <p:cNvPr id="12" name="Rectangle 40">
            <a:extLst>
              <a:ext uri="{FF2B5EF4-FFF2-40B4-BE49-F238E27FC236}">
                <a16:creationId xmlns:a16="http://schemas.microsoft.com/office/drawing/2014/main" id="{BE5232E1-C12D-4E09-CDCF-0E8E4FC798C8}"/>
              </a:ext>
            </a:extLst>
          </p:cNvPr>
          <p:cNvSpPr/>
          <p:nvPr/>
        </p:nvSpPr>
        <p:spPr>
          <a:xfrm>
            <a:off x="6973892" y="2340496"/>
            <a:ext cx="1560095" cy="5887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accent1">
                    <a:lumMod val="50000"/>
                  </a:schemeClr>
                </a:solidFill>
              </a:rPr>
              <a:t>W3C Thing Description ontology</a:t>
            </a:r>
          </a:p>
        </p:txBody>
      </p:sp>
      <p:sp>
        <p:nvSpPr>
          <p:cNvPr id="14" name="Flecha derecha 13">
            <a:extLst>
              <a:ext uri="{FF2B5EF4-FFF2-40B4-BE49-F238E27FC236}">
                <a16:creationId xmlns:a16="http://schemas.microsoft.com/office/drawing/2014/main" id="{ED4F1B98-4A3D-A1D5-59D3-025246368867}"/>
              </a:ext>
            </a:extLst>
          </p:cNvPr>
          <p:cNvSpPr/>
          <p:nvPr/>
        </p:nvSpPr>
        <p:spPr>
          <a:xfrm>
            <a:off x="5953319" y="2429749"/>
            <a:ext cx="867399" cy="381616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09AC2BF-8C06-50BC-3758-8568855668E2}"/>
              </a:ext>
            </a:extLst>
          </p:cNvPr>
          <p:cNvSpPr/>
          <p:nvPr/>
        </p:nvSpPr>
        <p:spPr>
          <a:xfrm>
            <a:off x="4320122" y="2247357"/>
            <a:ext cx="1537200" cy="746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Platform</a:t>
            </a:r>
          </a:p>
        </p:txBody>
      </p:sp>
      <p:sp>
        <p:nvSpPr>
          <p:cNvPr id="16" name="Cerrar llave 15">
            <a:extLst>
              <a:ext uri="{FF2B5EF4-FFF2-40B4-BE49-F238E27FC236}">
                <a16:creationId xmlns:a16="http://schemas.microsoft.com/office/drawing/2014/main" id="{6B33C29D-D99E-4348-7DD5-38135B400AD6}"/>
              </a:ext>
            </a:extLst>
          </p:cNvPr>
          <p:cNvSpPr/>
          <p:nvPr/>
        </p:nvSpPr>
        <p:spPr>
          <a:xfrm>
            <a:off x="3540722" y="792868"/>
            <a:ext cx="683403" cy="36553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602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are Digital Twins?</a:t>
            </a:r>
            <a:endParaRPr dirty="0"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5C9ECCE-EDB3-2E43-A28C-6CFC651C1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" y="744405"/>
            <a:ext cx="8315325" cy="365469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E517E32-7CFD-1642-9D80-1BDA90EC89D8}"/>
              </a:ext>
            </a:extLst>
          </p:cNvPr>
          <p:cNvSpPr/>
          <p:nvPr/>
        </p:nvSpPr>
        <p:spPr>
          <a:xfrm>
            <a:off x="2669241" y="1530664"/>
            <a:ext cx="779930" cy="271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689A0E0-C9CA-F440-B745-9BEDDE572B96}"/>
              </a:ext>
            </a:extLst>
          </p:cNvPr>
          <p:cNvSpPr/>
          <p:nvPr/>
        </p:nvSpPr>
        <p:spPr>
          <a:xfrm>
            <a:off x="2669241" y="3355042"/>
            <a:ext cx="779930" cy="271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7989D-F58B-F760-A9BB-3AB2BD5A6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COGITO Platform Ontology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14D8AA7-52A6-07D1-AF7A-29A25AF25A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77D5A3BA-42AA-BC35-B7C0-CBB94EEF3039}"/>
              </a:ext>
            </a:extLst>
          </p:cNvPr>
          <p:cNvGrpSpPr/>
          <p:nvPr/>
        </p:nvGrpSpPr>
        <p:grpSpPr>
          <a:xfrm>
            <a:off x="1583531" y="846016"/>
            <a:ext cx="6280196" cy="3451467"/>
            <a:chOff x="1776412" y="1121570"/>
            <a:chExt cx="6280196" cy="3451467"/>
          </a:xfrm>
        </p:grpSpPr>
        <p:pic>
          <p:nvPicPr>
            <p:cNvPr id="8" name="Imagen 7" descr="Escala de tiempo&#10;&#10;Descripción generada automáticamente">
              <a:extLst>
                <a:ext uri="{FF2B5EF4-FFF2-40B4-BE49-F238E27FC236}">
                  <a16:creationId xmlns:a16="http://schemas.microsoft.com/office/drawing/2014/main" id="{DAA65401-C1CA-5169-6199-CF778D4D3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6412" y="1121570"/>
              <a:ext cx="6280196" cy="2625328"/>
            </a:xfrm>
            <a:prstGeom prst="rect">
              <a:avLst/>
            </a:prstGeom>
          </p:spPr>
        </p:pic>
        <p:pic>
          <p:nvPicPr>
            <p:cNvPr id="9" name="Imagen 8" descr="Diagrama&#10;&#10;Descripción generada automáticamente">
              <a:extLst>
                <a:ext uri="{FF2B5EF4-FFF2-40B4-BE49-F238E27FC236}">
                  <a16:creationId xmlns:a16="http://schemas.microsoft.com/office/drawing/2014/main" id="{94118FCA-4755-B9CA-14F5-2799E4151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2480" y="3470822"/>
              <a:ext cx="2130949" cy="1102215"/>
            </a:xfrm>
            <a:prstGeom prst="rect">
              <a:avLst/>
            </a:prstGeom>
          </p:spPr>
        </p:pic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E806762-1B19-AB46-2B11-ED703C1EFEB5}"/>
              </a:ext>
            </a:extLst>
          </p:cNvPr>
          <p:cNvSpPr/>
          <p:nvPr/>
        </p:nvSpPr>
        <p:spPr>
          <a:xfrm>
            <a:off x="2698595" y="1315844"/>
            <a:ext cx="3925229" cy="2356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67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5AF56-0F6C-F083-D2E1-D10EBF590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63" y="60650"/>
            <a:ext cx="8487937" cy="228600"/>
          </a:xfrm>
        </p:spPr>
        <p:txBody>
          <a:bodyPr/>
          <a:lstStyle/>
          <a:p>
            <a:r>
              <a:rPr lang="en-GB" dirty="0"/>
              <a:t>COGITO Semantic Digital Twin backbone based on </a:t>
            </a:r>
            <a:r>
              <a:rPr lang="en-GB" dirty="0" err="1"/>
              <a:t>WoT</a:t>
            </a: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3ED969-7860-6533-EDA3-E85ADF4B7A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raphic 26" descr="Database with solid fill">
            <a:extLst>
              <a:ext uri="{FF2B5EF4-FFF2-40B4-BE49-F238E27FC236}">
                <a16:creationId xmlns:a16="http://schemas.microsoft.com/office/drawing/2014/main" id="{158C1F3C-1E56-2BA7-9782-27EC2BD6F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3889" y="1142953"/>
            <a:ext cx="885728" cy="825174"/>
          </a:xfrm>
          <a:prstGeom prst="rect">
            <a:avLst/>
          </a:prstGeom>
        </p:spPr>
      </p:pic>
      <p:pic>
        <p:nvPicPr>
          <p:cNvPr id="8" name="Graphic 27" descr="Database with solid fill">
            <a:extLst>
              <a:ext uri="{FF2B5EF4-FFF2-40B4-BE49-F238E27FC236}">
                <a16:creationId xmlns:a16="http://schemas.microsoft.com/office/drawing/2014/main" id="{B6040EB0-9755-75D6-1DC4-3EDD61A18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7312" y="1131795"/>
            <a:ext cx="891045" cy="830128"/>
          </a:xfrm>
          <a:prstGeom prst="rect">
            <a:avLst/>
          </a:prstGeom>
        </p:spPr>
      </p:pic>
      <p:pic>
        <p:nvPicPr>
          <p:cNvPr id="9" name="Graphic 28" descr="Database with solid fill">
            <a:extLst>
              <a:ext uri="{FF2B5EF4-FFF2-40B4-BE49-F238E27FC236}">
                <a16:creationId xmlns:a16="http://schemas.microsoft.com/office/drawing/2014/main" id="{B639649B-1681-26C5-973C-F8A032EBD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4908" y="1131795"/>
            <a:ext cx="891046" cy="830129"/>
          </a:xfrm>
          <a:prstGeom prst="rect">
            <a:avLst/>
          </a:prstGeom>
        </p:spPr>
      </p:pic>
      <p:sp>
        <p:nvSpPr>
          <p:cNvPr id="10" name="Rectangle 31">
            <a:extLst>
              <a:ext uri="{FF2B5EF4-FFF2-40B4-BE49-F238E27FC236}">
                <a16:creationId xmlns:a16="http://schemas.microsoft.com/office/drawing/2014/main" id="{1E19DDA9-E45B-B01D-A921-A2F5630B3B41}"/>
              </a:ext>
            </a:extLst>
          </p:cNvPr>
          <p:cNvSpPr/>
          <p:nvPr/>
        </p:nvSpPr>
        <p:spPr>
          <a:xfrm>
            <a:off x="5430592" y="2026530"/>
            <a:ext cx="1132321" cy="472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</a:rPr>
              <a:t>Relational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DB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(Project Data)</a:t>
            </a:r>
          </a:p>
        </p:txBody>
      </p:sp>
      <p:sp>
        <p:nvSpPr>
          <p:cNvPr id="11" name="Rectangle 32">
            <a:extLst>
              <a:ext uri="{FF2B5EF4-FFF2-40B4-BE49-F238E27FC236}">
                <a16:creationId xmlns:a16="http://schemas.microsoft.com/office/drawing/2014/main" id="{16129540-87AC-2165-043A-A857922925CA}"/>
              </a:ext>
            </a:extLst>
          </p:cNvPr>
          <p:cNvSpPr/>
          <p:nvPr/>
        </p:nvSpPr>
        <p:spPr>
          <a:xfrm>
            <a:off x="6776509" y="1981899"/>
            <a:ext cx="959589" cy="561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</a:rPr>
              <a:t>Key-Value DB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(IFC Data)</a:t>
            </a:r>
          </a:p>
        </p:txBody>
      </p:sp>
      <p:sp>
        <p:nvSpPr>
          <p:cNvPr id="12" name="Rectangle 33">
            <a:extLst>
              <a:ext uri="{FF2B5EF4-FFF2-40B4-BE49-F238E27FC236}">
                <a16:creationId xmlns:a16="http://schemas.microsoft.com/office/drawing/2014/main" id="{B1ED92F9-DBDD-9CB0-81D8-0FC04431B27B}"/>
              </a:ext>
            </a:extLst>
          </p:cNvPr>
          <p:cNvSpPr/>
          <p:nvPr/>
        </p:nvSpPr>
        <p:spPr>
          <a:xfrm>
            <a:off x="7984908" y="2007751"/>
            <a:ext cx="1002062" cy="453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</a:rPr>
              <a:t>Timeseries DB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(IoT  Data)</a:t>
            </a:r>
          </a:p>
        </p:txBody>
      </p:sp>
      <p:grpSp>
        <p:nvGrpSpPr>
          <p:cNvPr id="14" name="Grupa 3">
            <a:extLst>
              <a:ext uri="{FF2B5EF4-FFF2-40B4-BE49-F238E27FC236}">
                <a16:creationId xmlns:a16="http://schemas.microsoft.com/office/drawing/2014/main" id="{322124DA-B6D4-AF9E-7512-74F9B6111C5D}"/>
              </a:ext>
            </a:extLst>
          </p:cNvPr>
          <p:cNvGrpSpPr/>
          <p:nvPr/>
        </p:nvGrpSpPr>
        <p:grpSpPr>
          <a:xfrm>
            <a:off x="5550118" y="2903376"/>
            <a:ext cx="3972463" cy="1554095"/>
            <a:chOff x="7005846" y="4959889"/>
            <a:chExt cx="5390434" cy="1869051"/>
          </a:xfrm>
        </p:grpSpPr>
        <p:pic>
          <p:nvPicPr>
            <p:cNvPr id="15" name="Graphic 25" descr="Single gear with solid fill">
              <a:extLst>
                <a:ext uri="{FF2B5EF4-FFF2-40B4-BE49-F238E27FC236}">
                  <a16:creationId xmlns:a16="http://schemas.microsoft.com/office/drawing/2014/main" id="{EB7A7409-E79B-1631-D962-36EED35A0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5846" y="5022753"/>
              <a:ext cx="526027" cy="526026"/>
            </a:xfrm>
            <a:prstGeom prst="rect">
              <a:avLst/>
            </a:prstGeom>
          </p:spPr>
        </p:pic>
        <p:sp>
          <p:nvSpPr>
            <p:cNvPr id="16" name="Rectangle 36">
              <a:extLst>
                <a:ext uri="{FF2B5EF4-FFF2-40B4-BE49-F238E27FC236}">
                  <a16:creationId xmlns:a16="http://schemas.microsoft.com/office/drawing/2014/main" id="{3F85FA15-D6EE-5A57-7E69-327C2856715A}"/>
                </a:ext>
              </a:extLst>
            </p:cNvPr>
            <p:cNvSpPr/>
            <p:nvPr/>
          </p:nvSpPr>
          <p:spPr>
            <a:xfrm>
              <a:off x="7757841" y="4959889"/>
              <a:ext cx="3600436" cy="373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solidFill>
                    <a:schemeClr val="tx1"/>
                  </a:solidFill>
                </a:rPr>
                <a:t>BIM Data Post-processing Services</a:t>
              </a:r>
            </a:p>
          </p:txBody>
        </p:sp>
        <p:sp>
          <p:nvSpPr>
            <p:cNvPr id="17" name="Rectangle 37">
              <a:extLst>
                <a:ext uri="{FF2B5EF4-FFF2-40B4-BE49-F238E27FC236}">
                  <a16:creationId xmlns:a16="http://schemas.microsoft.com/office/drawing/2014/main" id="{D00440AF-B2B9-7520-56E2-E8B5BD47A719}"/>
                </a:ext>
              </a:extLst>
            </p:cNvPr>
            <p:cNvSpPr/>
            <p:nvPr/>
          </p:nvSpPr>
          <p:spPr>
            <a:xfrm>
              <a:off x="7757841" y="5661506"/>
              <a:ext cx="4638439" cy="373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solidFill>
                    <a:schemeClr val="tx1"/>
                  </a:solidFill>
                </a:rPr>
                <a:t>Extraction, Transformation &amp; 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Loading Services</a:t>
              </a:r>
            </a:p>
          </p:txBody>
        </p:sp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E4367B43-2CB3-DC9D-187B-45AF7279D1DC}"/>
                </a:ext>
              </a:extLst>
            </p:cNvPr>
            <p:cNvSpPr/>
            <p:nvPr/>
          </p:nvSpPr>
          <p:spPr>
            <a:xfrm>
              <a:off x="7757842" y="6280300"/>
              <a:ext cx="4057635" cy="3737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solidFill>
                    <a:schemeClr val="tx1"/>
                  </a:solidFill>
                </a:rPr>
                <a:t>Data Management Services</a:t>
              </a:r>
            </a:p>
          </p:txBody>
        </p:sp>
        <p:pic>
          <p:nvPicPr>
            <p:cNvPr id="19" name="Graphic 59" descr="Single gear with solid fill">
              <a:extLst>
                <a:ext uri="{FF2B5EF4-FFF2-40B4-BE49-F238E27FC236}">
                  <a16:creationId xmlns:a16="http://schemas.microsoft.com/office/drawing/2014/main" id="{D2CD0D52-DCE6-0345-DAD2-20B869211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20416" y="5677402"/>
              <a:ext cx="511457" cy="511457"/>
            </a:xfrm>
            <a:prstGeom prst="rect">
              <a:avLst/>
            </a:prstGeom>
          </p:spPr>
        </p:pic>
        <p:pic>
          <p:nvPicPr>
            <p:cNvPr id="20" name="Graphic 60" descr="Single gear with solid fill">
              <a:extLst>
                <a:ext uri="{FF2B5EF4-FFF2-40B4-BE49-F238E27FC236}">
                  <a16:creationId xmlns:a16="http://schemas.microsoft.com/office/drawing/2014/main" id="{C195DB09-2E1B-E8B0-2112-CECF47DF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5847" y="6317482"/>
              <a:ext cx="511459" cy="511458"/>
            </a:xfrm>
            <a:prstGeom prst="rect">
              <a:avLst/>
            </a:prstGeom>
          </p:spPr>
        </p:pic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68F9BE8-3524-F24E-FF79-3350DB01C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760" y="2026530"/>
            <a:ext cx="660639" cy="835708"/>
          </a:xfrm>
          <a:prstGeom prst="rect">
            <a:avLst/>
          </a:prstGeom>
        </p:spPr>
      </p:pic>
      <p:pic>
        <p:nvPicPr>
          <p:cNvPr id="22" name="Picture 6" descr="Web of Things (WoT) Thing Description › Chair of Technical Information  Systems">
            <a:extLst>
              <a:ext uri="{FF2B5EF4-FFF2-40B4-BE49-F238E27FC236}">
                <a16:creationId xmlns:a16="http://schemas.microsoft.com/office/drawing/2014/main" id="{716C4567-CDF1-9995-B095-3424C462D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811" y="2607141"/>
            <a:ext cx="576334" cy="6412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grpSp>
        <p:nvGrpSpPr>
          <p:cNvPr id="39" name="Grupo 38">
            <a:extLst>
              <a:ext uri="{FF2B5EF4-FFF2-40B4-BE49-F238E27FC236}">
                <a16:creationId xmlns:a16="http://schemas.microsoft.com/office/drawing/2014/main" id="{8923805A-E5CB-A8DF-4AA8-492EDB031ABA}"/>
              </a:ext>
            </a:extLst>
          </p:cNvPr>
          <p:cNvGrpSpPr/>
          <p:nvPr/>
        </p:nvGrpSpPr>
        <p:grpSpPr>
          <a:xfrm>
            <a:off x="146781" y="799026"/>
            <a:ext cx="2810107" cy="3620717"/>
            <a:chOff x="252761" y="691376"/>
            <a:chExt cx="2810107" cy="3620717"/>
          </a:xfrm>
        </p:grpSpPr>
        <p:pic>
          <p:nvPicPr>
            <p:cNvPr id="6" name="Picture 24">
              <a:extLst>
                <a:ext uri="{FF2B5EF4-FFF2-40B4-BE49-F238E27FC236}">
                  <a16:creationId xmlns:a16="http://schemas.microsoft.com/office/drawing/2014/main" id="{4C44665F-1834-98E3-CCDA-61E3C5ABB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362" t="6008" r="7802" b="9985"/>
            <a:stretch/>
          </p:blipFill>
          <p:spPr>
            <a:xfrm>
              <a:off x="499469" y="1142953"/>
              <a:ext cx="2413458" cy="1601936"/>
            </a:xfrm>
            <a:prstGeom prst="rect">
              <a:avLst/>
            </a:prstGeom>
          </p:spPr>
        </p:pic>
        <p:sp>
          <p:nvSpPr>
            <p:cNvPr id="13" name="Rectangle 35">
              <a:extLst>
                <a:ext uri="{FF2B5EF4-FFF2-40B4-BE49-F238E27FC236}">
                  <a16:creationId xmlns:a16="http://schemas.microsoft.com/office/drawing/2014/main" id="{B2C81368-A381-7249-EADD-3AA6D15A19F1}"/>
                </a:ext>
              </a:extLst>
            </p:cNvPr>
            <p:cNvSpPr/>
            <p:nvPr/>
          </p:nvSpPr>
          <p:spPr>
            <a:xfrm>
              <a:off x="338518" y="3079590"/>
              <a:ext cx="2529525" cy="4252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80" dirty="0" err="1">
                  <a:solidFill>
                    <a:schemeClr val="tx1"/>
                  </a:solidFill>
                </a:rPr>
                <a:t>Triplestore</a:t>
              </a:r>
              <a:r>
                <a:rPr lang="en-US" sz="1680" dirty="0">
                  <a:solidFill>
                    <a:schemeClr val="tx1"/>
                  </a:solidFill>
                </a:rPr>
                <a:t> DB</a:t>
              </a:r>
            </a:p>
            <a:p>
              <a:pPr algn="ctr"/>
              <a:r>
                <a:rPr lang="en-US" sz="1680" dirty="0">
                  <a:solidFill>
                    <a:schemeClr val="tx1"/>
                  </a:solidFill>
                </a:rPr>
                <a:t>(Semantically Linked Data; RDF)</a:t>
              </a:r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EF134AB7-D3DA-F53D-EF28-1BFC2D43B6B4}"/>
                </a:ext>
              </a:extLst>
            </p:cNvPr>
            <p:cNvSpPr/>
            <p:nvPr/>
          </p:nvSpPr>
          <p:spPr>
            <a:xfrm>
              <a:off x="252761" y="691376"/>
              <a:ext cx="2810107" cy="362071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3BEFBE2B-B3E1-EED6-910E-AB76F8A4E6B2}"/>
              </a:ext>
            </a:extLst>
          </p:cNvPr>
          <p:cNvSpPr/>
          <p:nvPr/>
        </p:nvSpPr>
        <p:spPr>
          <a:xfrm>
            <a:off x="5371455" y="691376"/>
            <a:ext cx="3519784" cy="383601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Flecha derecha 36">
            <a:extLst>
              <a:ext uri="{FF2B5EF4-FFF2-40B4-BE49-F238E27FC236}">
                <a16:creationId xmlns:a16="http://schemas.microsoft.com/office/drawing/2014/main" id="{A841702E-4A7E-4D6A-CE7A-B121CFA382E6}"/>
              </a:ext>
            </a:extLst>
          </p:cNvPr>
          <p:cNvSpPr/>
          <p:nvPr/>
        </p:nvSpPr>
        <p:spPr>
          <a:xfrm>
            <a:off x="3053439" y="2313621"/>
            <a:ext cx="567344" cy="3712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lecha derecha 37">
            <a:extLst>
              <a:ext uri="{FF2B5EF4-FFF2-40B4-BE49-F238E27FC236}">
                <a16:creationId xmlns:a16="http://schemas.microsoft.com/office/drawing/2014/main" id="{D108968D-B815-C412-0BFC-E187FD8EAE3E}"/>
              </a:ext>
            </a:extLst>
          </p:cNvPr>
          <p:cNvSpPr/>
          <p:nvPr/>
        </p:nvSpPr>
        <p:spPr>
          <a:xfrm rot="10800000">
            <a:off x="4708380" y="2313621"/>
            <a:ext cx="567344" cy="3712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23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Elipse 41">
            <a:extLst>
              <a:ext uri="{FF2B5EF4-FFF2-40B4-BE49-F238E27FC236}">
                <a16:creationId xmlns:a16="http://schemas.microsoft.com/office/drawing/2014/main" id="{A1FF5577-1297-DEE2-BD13-F1DCCC3C7DE5}"/>
              </a:ext>
            </a:extLst>
          </p:cNvPr>
          <p:cNvSpPr/>
          <p:nvPr/>
        </p:nvSpPr>
        <p:spPr>
          <a:xfrm>
            <a:off x="4947672" y="3433377"/>
            <a:ext cx="3067266" cy="13893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810322" y="60650"/>
            <a:ext cx="8257478" cy="2286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COGITO Semantic Digital Twin backbone based on WoT</a:t>
            </a:r>
            <a:endParaRPr dirty="0"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27D1055-6D8B-269A-8D4D-482B9CA6A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6" y="953929"/>
            <a:ext cx="1023754" cy="127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Digital Twins graphic">
            <a:extLst>
              <a:ext uri="{FF2B5EF4-FFF2-40B4-BE49-F238E27FC236}">
                <a16:creationId xmlns:a16="http://schemas.microsoft.com/office/drawing/2014/main" id="{BE94E9C7-85B3-77EF-C494-E1871BC1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656" y="470909"/>
            <a:ext cx="4285298" cy="223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E44A084E-7980-3665-D9D7-B0168874773C}"/>
              </a:ext>
            </a:extLst>
          </p:cNvPr>
          <p:cNvSpPr/>
          <p:nvPr/>
        </p:nvSpPr>
        <p:spPr>
          <a:xfrm>
            <a:off x="2182763" y="1244611"/>
            <a:ext cx="1650940" cy="69196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6F8F5263-EBCC-653D-EAD6-E6C7E383994D}"/>
              </a:ext>
            </a:extLst>
          </p:cNvPr>
          <p:cNvSpPr/>
          <p:nvPr/>
        </p:nvSpPr>
        <p:spPr>
          <a:xfrm rot="5400000">
            <a:off x="6192142" y="2755322"/>
            <a:ext cx="578326" cy="69196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D33C2127-EF1C-5528-94B5-08CDA70B1BB4}"/>
              </a:ext>
            </a:extLst>
          </p:cNvPr>
          <p:cNvGrpSpPr/>
          <p:nvPr/>
        </p:nvGrpSpPr>
        <p:grpSpPr>
          <a:xfrm>
            <a:off x="433899" y="3137145"/>
            <a:ext cx="2402635" cy="1645712"/>
            <a:chOff x="3323671" y="3222086"/>
            <a:chExt cx="2402635" cy="1645712"/>
          </a:xfrm>
        </p:grpSpPr>
        <p:pic>
          <p:nvPicPr>
            <p:cNvPr id="29" name="Picture 2" descr="Raw-Data Icons - Free SVG &amp; PNG Raw-Data Images - Noun Project">
              <a:extLst>
                <a:ext uri="{FF2B5EF4-FFF2-40B4-BE49-F238E27FC236}">
                  <a16:creationId xmlns:a16="http://schemas.microsoft.com/office/drawing/2014/main" id="{63E76B4E-CC76-0EE9-3719-1141C61A0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671" y="3222086"/>
              <a:ext cx="689962" cy="689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Resource Description Framework — Wikipédia">
              <a:extLst>
                <a:ext uri="{FF2B5EF4-FFF2-40B4-BE49-F238E27FC236}">
                  <a16:creationId xmlns:a16="http://schemas.microsoft.com/office/drawing/2014/main" id="{B73C9350-4F05-97EC-6196-7068601EB6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8570" y="4167123"/>
              <a:ext cx="646777" cy="700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D53F1165-149B-41B1-717F-8AD25FB6D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94813" y="3622885"/>
              <a:ext cx="660639" cy="835708"/>
            </a:xfrm>
            <a:prstGeom prst="rect">
              <a:avLst/>
            </a:prstGeom>
          </p:spPr>
        </p:pic>
        <p:pic>
          <p:nvPicPr>
            <p:cNvPr id="35" name="Picture 6" descr="Web of Things (WoT) Thing Description › Chair of Technical Information  Systems">
              <a:extLst>
                <a:ext uri="{FF2B5EF4-FFF2-40B4-BE49-F238E27FC236}">
                  <a16:creationId xmlns:a16="http://schemas.microsoft.com/office/drawing/2014/main" id="{109CFC3B-E8FC-83EC-145E-34933966E4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9972" y="4093246"/>
              <a:ext cx="576334" cy="641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Flecha: a la derecha 35">
              <a:extLst>
                <a:ext uri="{FF2B5EF4-FFF2-40B4-BE49-F238E27FC236}">
                  <a16:creationId xmlns:a16="http://schemas.microsoft.com/office/drawing/2014/main" id="{8DD466B9-E600-F1A6-4E4F-DBC3496161F9}"/>
                </a:ext>
              </a:extLst>
            </p:cNvPr>
            <p:cNvSpPr/>
            <p:nvPr/>
          </p:nvSpPr>
          <p:spPr>
            <a:xfrm rot="12193370">
              <a:off x="4054664" y="3589383"/>
              <a:ext cx="504929" cy="285487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Flecha: a la derecha 36">
              <a:extLst>
                <a:ext uri="{FF2B5EF4-FFF2-40B4-BE49-F238E27FC236}">
                  <a16:creationId xmlns:a16="http://schemas.microsoft.com/office/drawing/2014/main" id="{5AC78506-600A-9F2B-62C7-C170D7CE46BB}"/>
                </a:ext>
              </a:extLst>
            </p:cNvPr>
            <p:cNvSpPr/>
            <p:nvPr/>
          </p:nvSpPr>
          <p:spPr>
            <a:xfrm rot="8768168">
              <a:off x="4092166" y="4190261"/>
              <a:ext cx="504929" cy="285487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856E284B-1377-F411-7C2F-9948DEAE3C79}"/>
              </a:ext>
            </a:extLst>
          </p:cNvPr>
          <p:cNvSpPr/>
          <p:nvPr/>
        </p:nvSpPr>
        <p:spPr>
          <a:xfrm>
            <a:off x="6916111" y="2825229"/>
            <a:ext cx="1731546" cy="49666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Discovery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3F9E49DF-DA08-5D31-8AE6-573054434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736" y="3608505"/>
            <a:ext cx="457175" cy="578326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E33FBA0A-A16D-5CCE-527F-878B45A6AF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315" y="3651416"/>
            <a:ext cx="457175" cy="578326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ACBBD103-ED08-3F73-F5C7-09B089772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1497" y="3537944"/>
            <a:ext cx="457175" cy="578326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0CA77619-5E08-D6F9-2401-C843AB41E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5306" y="4053872"/>
            <a:ext cx="457175" cy="578326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1EED270F-0747-5A37-127B-E54870EF45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550" y="4143357"/>
            <a:ext cx="457175" cy="578326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FB8E3F5E-07F1-60A1-0DEA-A61697084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8839" y="4149369"/>
            <a:ext cx="457175" cy="578326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0A40454B-EFC7-1A7D-7DE7-9B7971407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2951" y="3760905"/>
            <a:ext cx="457175" cy="578326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FD0F1521-AEA1-76CF-E335-7D95DBE93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5094" y="3608505"/>
            <a:ext cx="457175" cy="578326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0A26E757-13AD-B7DE-07E4-03F896C0B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1359" y="4002892"/>
            <a:ext cx="457175" cy="578326"/>
          </a:xfrm>
          <a:prstGeom prst="rect">
            <a:avLst/>
          </a:prstGeom>
        </p:spPr>
      </p:pic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F84E61EC-FF1D-1520-5724-6C867DA23484}"/>
              </a:ext>
            </a:extLst>
          </p:cNvPr>
          <p:cNvSpPr/>
          <p:nvPr/>
        </p:nvSpPr>
        <p:spPr>
          <a:xfrm rot="10800000">
            <a:off x="2867543" y="3814099"/>
            <a:ext cx="2020925" cy="57274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B8F3FF35-E0D6-D3E7-9B72-5BFB142DF589}"/>
              </a:ext>
            </a:extLst>
          </p:cNvPr>
          <p:cNvSpPr/>
          <p:nvPr/>
        </p:nvSpPr>
        <p:spPr>
          <a:xfrm>
            <a:off x="2058382" y="593267"/>
            <a:ext cx="1731546" cy="49666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Query</a:t>
            </a: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A6E66122-915E-5897-4A9C-7C6C861FBCED}"/>
              </a:ext>
            </a:extLst>
          </p:cNvPr>
          <p:cNvSpPr/>
          <p:nvPr/>
        </p:nvSpPr>
        <p:spPr>
          <a:xfrm>
            <a:off x="3165633" y="3290205"/>
            <a:ext cx="1731546" cy="49666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Semantic DT Components</a:t>
            </a:r>
          </a:p>
        </p:txBody>
      </p:sp>
      <p:pic>
        <p:nvPicPr>
          <p:cNvPr id="59" name="Imagen 58">
            <a:extLst>
              <a:ext uri="{FF2B5EF4-FFF2-40B4-BE49-F238E27FC236}">
                <a16:creationId xmlns:a16="http://schemas.microsoft.com/office/drawing/2014/main" id="{A57FBB39-DC14-2148-8625-44D7368088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4311" y="3504643"/>
            <a:ext cx="1040088" cy="79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12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02712-85A6-7343-8634-706D72675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Conclusions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B129F2-BF14-C148-B450-5AF2A58FB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70400"/>
            <a:ext cx="7772400" cy="42027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Digital </a:t>
            </a:r>
            <a:r>
              <a:rPr lang="es-ES" sz="1800" dirty="0" err="1"/>
              <a:t>Twins</a:t>
            </a:r>
            <a:r>
              <a:rPr lang="es-ES" sz="1800" dirty="0"/>
              <a:t> </a:t>
            </a:r>
            <a:r>
              <a:rPr lang="es-ES" sz="1800" dirty="0" err="1"/>
              <a:t>have</a:t>
            </a:r>
            <a:r>
              <a:rPr lang="es-ES" sz="1800" dirty="0"/>
              <a:t> </a:t>
            </a:r>
            <a:r>
              <a:rPr lang="es-ES" sz="1800" b="1" dirty="0" err="1"/>
              <a:t>lots</a:t>
            </a:r>
            <a:r>
              <a:rPr lang="es-ES" sz="1800" b="1" dirty="0"/>
              <a:t> of data </a:t>
            </a:r>
            <a:r>
              <a:rPr lang="es-ES" sz="1800" dirty="0"/>
              <a:t>and has </a:t>
            </a:r>
            <a:r>
              <a:rPr lang="es-ES" sz="1800" b="1" dirty="0"/>
              <a:t>to be </a:t>
            </a:r>
            <a:r>
              <a:rPr lang="es-ES" sz="1800" b="1" dirty="0" err="1"/>
              <a:t>handled</a:t>
            </a:r>
            <a:r>
              <a:rPr lang="es-ES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development</a:t>
            </a:r>
            <a:r>
              <a:rPr lang="es-ES" sz="1800" dirty="0"/>
              <a:t> of a </a:t>
            </a:r>
            <a:r>
              <a:rPr lang="es-ES" sz="1800" b="1" dirty="0"/>
              <a:t>Semantic Digital Twin</a:t>
            </a:r>
            <a:r>
              <a:rPr lang="es-ES" sz="1800" dirty="0"/>
              <a:t> </a:t>
            </a:r>
            <a:r>
              <a:rPr lang="es-ES" sz="1800" dirty="0" err="1"/>
              <a:t>allows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br>
              <a:rPr lang="es-ES" sz="1800" dirty="0"/>
            </a:br>
            <a:r>
              <a:rPr lang="es-ES" sz="1800" dirty="0" err="1"/>
              <a:t>management</a:t>
            </a:r>
            <a:r>
              <a:rPr lang="es-ES" sz="1800" dirty="0"/>
              <a:t> of </a:t>
            </a:r>
            <a:r>
              <a:rPr lang="es-ES" sz="1800" dirty="0" err="1"/>
              <a:t>all</a:t>
            </a:r>
            <a:r>
              <a:rPr lang="es-ES" sz="1800" dirty="0"/>
              <a:t> data to be </a:t>
            </a:r>
            <a:r>
              <a:rPr lang="es-ES" sz="1800" b="1" dirty="0" err="1"/>
              <a:t>semantically</a:t>
            </a:r>
            <a:r>
              <a:rPr lang="es-ES" sz="1800" b="1" dirty="0"/>
              <a:t> interoperable</a:t>
            </a:r>
            <a:r>
              <a:rPr lang="es-ES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In </a:t>
            </a:r>
            <a:r>
              <a:rPr lang="es-ES" sz="1800" dirty="0" err="1"/>
              <a:t>order</a:t>
            </a:r>
            <a:r>
              <a:rPr lang="es-ES" sz="1800" dirty="0"/>
              <a:t> to </a:t>
            </a:r>
            <a:r>
              <a:rPr lang="es-ES" sz="1800" b="1" dirty="0" err="1"/>
              <a:t>not</a:t>
            </a:r>
            <a:r>
              <a:rPr lang="es-ES" sz="1800" b="1" dirty="0"/>
              <a:t> lose </a:t>
            </a:r>
            <a:r>
              <a:rPr lang="es-ES" sz="1800" b="1" dirty="0" err="1"/>
              <a:t>the</a:t>
            </a:r>
            <a:r>
              <a:rPr lang="es-ES" sz="1800" b="1" dirty="0"/>
              <a:t> </a:t>
            </a:r>
            <a:r>
              <a:rPr lang="es-ES" sz="1800" b="1" dirty="0" err="1"/>
              <a:t>heterogeneous</a:t>
            </a:r>
            <a:r>
              <a:rPr lang="es-ES" sz="1800" b="1" dirty="0"/>
              <a:t> data</a:t>
            </a:r>
            <a:r>
              <a:rPr lang="es-ES" sz="1800" dirty="0"/>
              <a:t> </a:t>
            </a:r>
            <a:r>
              <a:rPr lang="es-ES" sz="1800" dirty="0" err="1"/>
              <a:t>belonging</a:t>
            </a:r>
            <a:r>
              <a:rPr lang="es-ES" sz="1800" dirty="0"/>
              <a:t> to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main</a:t>
            </a:r>
            <a:r>
              <a:rPr lang="es-ES" sz="1800" dirty="0"/>
              <a:t> </a:t>
            </a:r>
            <a:r>
              <a:rPr lang="es-ES" sz="1800" dirty="0" err="1"/>
              <a:t>entities</a:t>
            </a:r>
            <a:r>
              <a:rPr lang="es-ES" sz="1800" dirty="0"/>
              <a:t> </a:t>
            </a:r>
            <a:r>
              <a:rPr lang="es-ES" sz="1800" dirty="0" err="1"/>
              <a:t>described</a:t>
            </a:r>
            <a:r>
              <a:rPr lang="es-ES" sz="1800" dirty="0"/>
              <a:t> as Digital </a:t>
            </a:r>
            <a:r>
              <a:rPr lang="es-ES" sz="1800" dirty="0" err="1"/>
              <a:t>Twins</a:t>
            </a:r>
            <a:r>
              <a:rPr lang="es-ES" sz="1800" dirty="0"/>
              <a:t>, a </a:t>
            </a:r>
            <a:r>
              <a:rPr lang="es-ES" sz="1800" b="1" dirty="0"/>
              <a:t>WoT-</a:t>
            </a:r>
            <a:r>
              <a:rPr lang="es-ES" sz="1800" b="1" dirty="0" err="1"/>
              <a:t>based</a:t>
            </a:r>
            <a:r>
              <a:rPr lang="es-ES" sz="1800" b="1" dirty="0"/>
              <a:t> </a:t>
            </a:r>
            <a:r>
              <a:rPr lang="es-ES" sz="1800" b="1" dirty="0" err="1"/>
              <a:t>backbone</a:t>
            </a:r>
            <a:r>
              <a:rPr lang="es-ES" sz="1800" b="1" dirty="0"/>
              <a:t> </a:t>
            </a:r>
            <a:r>
              <a:rPr lang="es-ES" sz="1800" dirty="0"/>
              <a:t>has </a:t>
            </a:r>
            <a:r>
              <a:rPr lang="es-ES" sz="1800" dirty="0" err="1"/>
              <a:t>been</a:t>
            </a:r>
            <a:r>
              <a:rPr lang="es-ES" sz="1800" dirty="0"/>
              <a:t> </a:t>
            </a:r>
            <a:r>
              <a:rPr lang="es-ES" sz="1800" dirty="0" err="1"/>
              <a:t>developed</a:t>
            </a:r>
            <a:r>
              <a:rPr lang="es-ES" sz="1800" dirty="0"/>
              <a:t>, </a:t>
            </a:r>
            <a:r>
              <a:rPr lang="es-ES" sz="1800" dirty="0" err="1"/>
              <a:t>allowing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b="1" dirty="0" err="1"/>
              <a:t>maintenance</a:t>
            </a:r>
            <a:r>
              <a:rPr lang="es-ES" sz="1800" b="1" dirty="0"/>
              <a:t> of </a:t>
            </a:r>
            <a:r>
              <a:rPr lang="es-ES" sz="1800" b="1" dirty="0" err="1"/>
              <a:t>the</a:t>
            </a:r>
            <a:r>
              <a:rPr lang="es-ES" sz="1800" b="1" dirty="0"/>
              <a:t> </a:t>
            </a:r>
            <a:r>
              <a:rPr lang="es-ES" sz="1800" b="1" dirty="0" err="1"/>
              <a:t>provenance</a:t>
            </a:r>
            <a:r>
              <a:rPr lang="es-ES" sz="1800" b="1" dirty="0"/>
              <a:t> </a:t>
            </a:r>
            <a:r>
              <a:rPr lang="es-ES" sz="1800" dirty="0" err="1"/>
              <a:t>belonging</a:t>
            </a:r>
            <a:r>
              <a:rPr lang="es-ES" sz="1800" dirty="0"/>
              <a:t> to </a:t>
            </a:r>
            <a:r>
              <a:rPr lang="es-ES" sz="1800" b="1" dirty="0" err="1"/>
              <a:t>all</a:t>
            </a:r>
            <a:r>
              <a:rPr lang="es-ES" sz="1800" b="1" dirty="0"/>
              <a:t> </a:t>
            </a:r>
            <a:r>
              <a:rPr lang="es-ES" sz="1800" b="1" dirty="0" err="1"/>
              <a:t>the</a:t>
            </a:r>
            <a:r>
              <a:rPr lang="es-ES" sz="1800" b="1" dirty="0"/>
              <a:t> data of </a:t>
            </a:r>
            <a:r>
              <a:rPr lang="es-ES" sz="1800" b="1" dirty="0" err="1"/>
              <a:t>the</a:t>
            </a:r>
            <a:r>
              <a:rPr lang="es-ES" sz="1800" b="1" dirty="0"/>
              <a:t> </a:t>
            </a:r>
            <a:r>
              <a:rPr lang="es-ES" sz="1800" b="1" dirty="0" err="1"/>
              <a:t>defined</a:t>
            </a:r>
            <a:r>
              <a:rPr lang="es-ES" sz="1800" b="1" dirty="0"/>
              <a:t> Digital Twin</a:t>
            </a:r>
            <a:r>
              <a:rPr lang="es-ES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In </a:t>
            </a:r>
            <a:r>
              <a:rPr lang="es-ES" sz="1800" dirty="0" err="1"/>
              <a:t>addition</a:t>
            </a:r>
            <a:r>
              <a:rPr lang="es-ES" sz="1800" dirty="0"/>
              <a:t>, </a:t>
            </a:r>
            <a:r>
              <a:rPr lang="es-ES" sz="1800" dirty="0" err="1"/>
              <a:t>thanks</a:t>
            </a:r>
            <a:r>
              <a:rPr lang="es-ES" sz="1800" dirty="0"/>
              <a:t> to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b="1" dirty="0"/>
              <a:t>WoT </a:t>
            </a:r>
            <a:r>
              <a:rPr lang="es-ES" sz="1800" b="1" dirty="0" err="1"/>
              <a:t>layer</a:t>
            </a:r>
            <a:r>
              <a:rPr lang="es-ES" sz="1800" b="1" dirty="0"/>
              <a:t> </a:t>
            </a:r>
            <a:r>
              <a:rPr lang="es-ES" sz="1800" dirty="0" err="1"/>
              <a:t>given</a:t>
            </a:r>
            <a:r>
              <a:rPr lang="es-ES" sz="1800" dirty="0"/>
              <a:t> </a:t>
            </a:r>
            <a:r>
              <a:rPr lang="es-ES" sz="1800" dirty="0" err="1"/>
              <a:t>by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Thing Descriptions, </a:t>
            </a:r>
            <a:r>
              <a:rPr lang="es-ES" sz="1800" b="1" dirty="0" err="1"/>
              <a:t>discovery</a:t>
            </a:r>
            <a:r>
              <a:rPr lang="es-ES" sz="1800" dirty="0"/>
              <a:t> can be </a:t>
            </a:r>
            <a:r>
              <a:rPr lang="es-ES" sz="1800" dirty="0" err="1"/>
              <a:t>performed</a:t>
            </a:r>
            <a:r>
              <a:rPr lang="es-ES" sz="1800" dirty="0"/>
              <a:t> in </a:t>
            </a:r>
            <a:r>
              <a:rPr lang="es-ES" sz="1800" dirty="0" err="1"/>
              <a:t>order</a:t>
            </a:r>
            <a:r>
              <a:rPr lang="es-ES" sz="1800" dirty="0"/>
              <a:t> to </a:t>
            </a:r>
            <a:r>
              <a:rPr lang="es-ES" sz="1800" b="1" dirty="0" err="1"/>
              <a:t>obtain</a:t>
            </a:r>
            <a:r>
              <a:rPr lang="es-ES" sz="1800" b="1" dirty="0"/>
              <a:t> </a:t>
            </a:r>
            <a:r>
              <a:rPr lang="es-ES" sz="1800" b="1" dirty="0" err="1"/>
              <a:t>all</a:t>
            </a:r>
            <a:r>
              <a:rPr lang="es-ES" sz="1800" b="1" dirty="0"/>
              <a:t> </a:t>
            </a:r>
            <a:r>
              <a:rPr lang="es-ES" sz="1800" b="1" dirty="0" err="1"/>
              <a:t>the</a:t>
            </a:r>
            <a:r>
              <a:rPr lang="es-ES" sz="1800" b="1" dirty="0"/>
              <a:t> </a:t>
            </a:r>
            <a:r>
              <a:rPr lang="es-ES" sz="1800" b="1" dirty="0" err="1"/>
              <a:t>information</a:t>
            </a:r>
            <a:r>
              <a:rPr lang="es-ES" sz="1800" b="1" dirty="0"/>
              <a:t> </a:t>
            </a:r>
            <a:r>
              <a:rPr lang="es-ES" sz="1800" b="1" dirty="0" err="1"/>
              <a:t>concerning</a:t>
            </a:r>
            <a:r>
              <a:rPr lang="es-ES" sz="1800" b="1" dirty="0"/>
              <a:t> a particular Digital Twin </a:t>
            </a:r>
            <a:r>
              <a:rPr lang="es-ES" sz="1800" dirty="0"/>
              <a:t>in a more </a:t>
            </a:r>
            <a:r>
              <a:rPr lang="es-ES" sz="1800" dirty="0" err="1"/>
              <a:t>straightforward</a:t>
            </a:r>
            <a:r>
              <a:rPr lang="es-ES" sz="1800" dirty="0"/>
              <a:t> </a:t>
            </a:r>
            <a:r>
              <a:rPr lang="es-ES" sz="1800" dirty="0" err="1"/>
              <a:t>form</a:t>
            </a:r>
            <a:r>
              <a:rPr lang="es-ES" sz="1800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7D8651-A1BD-9B49-A891-77344EB76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58" name="Picture 2" descr="Creación de una PMO (Oficina de Dirección de Proyectos) «">
            <a:extLst>
              <a:ext uri="{FF2B5EF4-FFF2-40B4-BE49-F238E27FC236}">
                <a16:creationId xmlns:a16="http://schemas.microsoft.com/office/drawing/2014/main" id="{95F922D3-B890-3B49-88FB-3DC2B1425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021" y="559984"/>
            <a:ext cx="1540841" cy="150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548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are Digital Twins?</a:t>
            </a:r>
            <a:endParaRPr dirty="0"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5C9ECCE-EDB3-2E43-A28C-6CFC651C1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" y="744405"/>
            <a:ext cx="8315325" cy="365469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E517E32-7CFD-1642-9D80-1BDA90EC89D8}"/>
              </a:ext>
            </a:extLst>
          </p:cNvPr>
          <p:cNvSpPr/>
          <p:nvPr/>
        </p:nvSpPr>
        <p:spPr>
          <a:xfrm>
            <a:off x="2669241" y="1530664"/>
            <a:ext cx="779930" cy="271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689A0E0-C9CA-F440-B745-9BEDDE572B96}"/>
              </a:ext>
            </a:extLst>
          </p:cNvPr>
          <p:cNvSpPr/>
          <p:nvPr/>
        </p:nvSpPr>
        <p:spPr>
          <a:xfrm>
            <a:off x="2669241" y="3355042"/>
            <a:ext cx="779930" cy="271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C3537231-9CDC-1841-AB87-E2D7D0556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06" b="7585"/>
          <a:stretch/>
        </p:blipFill>
        <p:spPr bwMode="auto">
          <a:xfrm>
            <a:off x="2886422" y="2880744"/>
            <a:ext cx="1443663" cy="6456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Premium Vector | Technicians people group, engineering worker and  construction">
            <a:extLst>
              <a:ext uri="{FF2B5EF4-FFF2-40B4-BE49-F238E27FC236}">
                <a16:creationId xmlns:a16="http://schemas.microsoft.com/office/drawing/2014/main" id="{7754E053-BF18-424D-BDF0-612F864B3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3" t="7150" r="4510" b="5355"/>
          <a:stretch/>
        </p:blipFill>
        <p:spPr bwMode="auto">
          <a:xfrm>
            <a:off x="1325635" y="2834485"/>
            <a:ext cx="1184275" cy="7747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BimRv SDK: Export to IFC | Open Design Alliance">
            <a:extLst>
              <a:ext uri="{FF2B5EF4-FFF2-40B4-BE49-F238E27FC236}">
                <a16:creationId xmlns:a16="http://schemas.microsoft.com/office/drawing/2014/main" id="{E9A698AE-C38E-FE42-B23F-5EB2C675F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635" y="1394850"/>
            <a:ext cx="1315030" cy="91416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Free Event Calendar | PHP Event Calendar Script | PHPJabbers">
            <a:extLst>
              <a:ext uri="{FF2B5EF4-FFF2-40B4-BE49-F238E27FC236}">
                <a16:creationId xmlns:a16="http://schemas.microsoft.com/office/drawing/2014/main" id="{B1D6775A-0BC2-C447-9757-10A96D7B0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422" y="1420030"/>
            <a:ext cx="1315029" cy="8167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916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1295400" y="60650"/>
            <a:ext cx="7772400" cy="2286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COGITO Project</a:t>
            </a:r>
            <a:endParaRPr dirty="0"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8623954" y="4964849"/>
            <a:ext cx="252000" cy="1683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8CA240B-E778-D447-B825-3087D4D2B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04" y="1608175"/>
            <a:ext cx="4537335" cy="253950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1388DB6-A405-B44C-A3BD-51F6489174C9}"/>
              </a:ext>
            </a:extLst>
          </p:cNvPr>
          <p:cNvSpPr/>
          <p:nvPr/>
        </p:nvSpPr>
        <p:spPr>
          <a:xfrm>
            <a:off x="2927395" y="825929"/>
            <a:ext cx="2993180" cy="38154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2" descr="OEG logo">
            <a:extLst>
              <a:ext uri="{FF2B5EF4-FFF2-40B4-BE49-F238E27FC236}">
                <a16:creationId xmlns:a16="http://schemas.microsoft.com/office/drawing/2014/main" id="{0ADFC6E4-A05B-A34E-93F0-A3D74B96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73193"/>
            <a:ext cx="2303721" cy="59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C312B9AE-BB70-3541-BED0-E3CFCBC87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73" y="673193"/>
            <a:ext cx="4879181" cy="457519"/>
          </a:xfrm>
        </p:spPr>
        <p:txBody>
          <a:bodyPr/>
          <a:lstStyle/>
          <a:p>
            <a:pPr marL="76200" indent="0">
              <a:buNone/>
            </a:pPr>
            <a:r>
              <a:rPr lang="es-ES" sz="1800" b="1" dirty="0" err="1"/>
              <a:t>CO</a:t>
            </a:r>
            <a:r>
              <a:rPr lang="es-ES" sz="1800" dirty="0" err="1"/>
              <a:t>nstruction-phase</a:t>
            </a:r>
            <a:r>
              <a:rPr lang="es-ES" sz="1800" dirty="0"/>
              <a:t> </a:t>
            </a:r>
            <a:r>
              <a:rPr lang="es-ES" sz="1800" dirty="0" err="1"/>
              <a:t>di</a:t>
            </a:r>
            <a:r>
              <a:rPr lang="es-ES" sz="1800" b="1" dirty="0" err="1"/>
              <a:t>GI</a:t>
            </a:r>
            <a:r>
              <a:rPr lang="es-ES" sz="1800" dirty="0" err="1"/>
              <a:t>tal</a:t>
            </a:r>
            <a:r>
              <a:rPr lang="es-ES" sz="1800" dirty="0"/>
              <a:t> </a:t>
            </a:r>
            <a:r>
              <a:rPr lang="es-ES" sz="1800" b="1" dirty="0"/>
              <a:t>T</a:t>
            </a:r>
            <a:r>
              <a:rPr lang="es-ES" sz="1800" dirty="0"/>
              <a:t>win </a:t>
            </a:r>
            <a:r>
              <a:rPr lang="es-ES" sz="1800" dirty="0" err="1"/>
              <a:t>m</a:t>
            </a:r>
            <a:r>
              <a:rPr lang="es-ES" sz="1800" b="1" dirty="0" err="1"/>
              <a:t>O</a:t>
            </a:r>
            <a:r>
              <a:rPr lang="es-ES" sz="1800" dirty="0" err="1"/>
              <a:t>del</a:t>
            </a:r>
            <a:endParaRPr lang="es-ES" sz="1800" dirty="0"/>
          </a:p>
        </p:txBody>
      </p:sp>
      <p:sp>
        <p:nvSpPr>
          <p:cNvPr id="8" name="Flecha derecha 7">
            <a:extLst>
              <a:ext uri="{FF2B5EF4-FFF2-40B4-BE49-F238E27FC236}">
                <a16:creationId xmlns:a16="http://schemas.microsoft.com/office/drawing/2014/main" id="{A84C1D98-E0FE-2D49-B225-F9EEB35FF20D}"/>
              </a:ext>
            </a:extLst>
          </p:cNvPr>
          <p:cNvSpPr/>
          <p:nvPr/>
        </p:nvSpPr>
        <p:spPr>
          <a:xfrm>
            <a:off x="3090443" y="830965"/>
            <a:ext cx="814388" cy="185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689A5BE2-8712-57C8-3AFF-9E431B572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342" y="1283448"/>
            <a:ext cx="1221747" cy="1135421"/>
          </a:xfrm>
          <a:prstGeom prst="ellipse">
            <a:avLst/>
          </a:prstGeom>
        </p:spPr>
      </p:pic>
      <p:sp>
        <p:nvSpPr>
          <p:cNvPr id="10" name="Tytuł 1">
            <a:extLst>
              <a:ext uri="{FF2B5EF4-FFF2-40B4-BE49-F238E27FC236}">
                <a16:creationId xmlns:a16="http://schemas.microsoft.com/office/drawing/2014/main" id="{089C4ABD-8AB2-AA8E-20F1-0AB118D1D502}"/>
              </a:ext>
            </a:extLst>
          </p:cNvPr>
          <p:cNvSpPr txBox="1">
            <a:spLocks/>
          </p:cNvSpPr>
          <p:nvPr/>
        </p:nvSpPr>
        <p:spPr>
          <a:xfrm>
            <a:off x="7011994" y="1705379"/>
            <a:ext cx="1116660" cy="3394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dirty="0"/>
            </a:br>
            <a:br>
              <a:rPr lang="en-US" sz="1800" dirty="0"/>
            </a:br>
            <a:r>
              <a:rPr lang="en-US" sz="1800" dirty="0" err="1"/>
              <a:t>Testlab</a:t>
            </a:r>
            <a:r>
              <a:rPr lang="en-US" sz="1800" dirty="0"/>
              <a:t> - Austria</a:t>
            </a:r>
          </a:p>
        </p:txBody>
      </p:sp>
      <p:pic>
        <p:nvPicPr>
          <p:cNvPr id="12" name="Obraz 5">
            <a:extLst>
              <a:ext uri="{FF2B5EF4-FFF2-40B4-BE49-F238E27FC236}">
                <a16:creationId xmlns:a16="http://schemas.microsoft.com/office/drawing/2014/main" id="{5D827691-5883-D490-EB3D-5C14B3711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6907" y="2392769"/>
            <a:ext cx="1221747" cy="1123576"/>
          </a:xfrm>
          <a:prstGeom prst="ellipse">
            <a:avLst/>
          </a:prstGeom>
        </p:spPr>
      </p:pic>
      <p:pic>
        <p:nvPicPr>
          <p:cNvPr id="14" name="Obraz 4">
            <a:extLst>
              <a:ext uri="{FF2B5EF4-FFF2-40B4-BE49-F238E27FC236}">
                <a16:creationId xmlns:a16="http://schemas.microsoft.com/office/drawing/2014/main" id="{59594A46-CEBF-67CA-CB9D-88B6CDFE74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3046" y="3583790"/>
            <a:ext cx="1221746" cy="1127782"/>
          </a:xfrm>
          <a:prstGeom prst="ellipse">
            <a:avLst/>
          </a:prstGeom>
        </p:spPr>
      </p:pic>
      <p:sp>
        <p:nvSpPr>
          <p:cNvPr id="16" name="Tytuł 1">
            <a:extLst>
              <a:ext uri="{FF2B5EF4-FFF2-40B4-BE49-F238E27FC236}">
                <a16:creationId xmlns:a16="http://schemas.microsoft.com/office/drawing/2014/main" id="{9E0B6751-36F3-5F73-22B4-CB417E7E8F78}"/>
              </a:ext>
            </a:extLst>
          </p:cNvPr>
          <p:cNvSpPr txBox="1">
            <a:spLocks/>
          </p:cNvSpPr>
          <p:nvPr/>
        </p:nvSpPr>
        <p:spPr>
          <a:xfrm>
            <a:off x="6801046" y="4357807"/>
            <a:ext cx="1764647" cy="2249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Pilot Site II - Spain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3B4495A9-CEC0-1928-074A-99AE3F0A1429}"/>
              </a:ext>
            </a:extLst>
          </p:cNvPr>
          <p:cNvSpPr txBox="1">
            <a:spLocks/>
          </p:cNvSpPr>
          <p:nvPr/>
        </p:nvSpPr>
        <p:spPr>
          <a:xfrm>
            <a:off x="5317386" y="2877928"/>
            <a:ext cx="1483660" cy="3428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Pilot Site I - Denmark</a:t>
            </a:r>
          </a:p>
        </p:txBody>
      </p:sp>
    </p:spTree>
    <p:extLst>
      <p:ext uri="{BB962C8B-B14F-4D97-AF65-F5344CB8AC3E}">
        <p14:creationId xmlns:p14="http://schemas.microsoft.com/office/powerpoint/2010/main" val="3549058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8AA55-BFE7-1E4B-B5C4-A06E3752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Ontology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2A532E-7E5A-E98C-F297-EA1C2B162A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0DCD383-CC57-9E1C-7399-218F437E3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02" y="252223"/>
            <a:ext cx="8318852" cy="479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74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079221-DAC1-FD86-7CBE-4AE7A076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 Description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0035883-B019-ECF1-B4F9-9C928BD289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5131CD-2B29-0568-11B4-CC7184E9DA48}"/>
              </a:ext>
            </a:extLst>
          </p:cNvPr>
          <p:cNvSpPr txBox="1"/>
          <p:nvPr/>
        </p:nvSpPr>
        <p:spPr>
          <a:xfrm>
            <a:off x="381958" y="432351"/>
            <a:ext cx="8367996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"@context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[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https://www.w3.org/2022/wot/td/v1.1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{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dt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https://digitaltwin.iot.linkeddata.es/def/dt#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https://digitaltwin.iot.linkeddata.es/resources/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saref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https://w3id.org/saref#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}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data:SDT-TD-1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@type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dt:DigitalTwin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Digital Twin Thing Description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description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A Digital Twin with semantic data.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base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 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https://digitaltwin.iot.linkeddata.es/resources/SDT-TD-1/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securityDefinitions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{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basic_sc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{"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scheme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basic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 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header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"}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},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security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basic_sc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endParaRPr lang="es-ES" dirty="0">
              <a:solidFill>
                <a:schemeClr val="tx1"/>
              </a:solidFill>
              <a:latin typeface="Menlo" panose="020B0609030804020204" pitchFamily="49" charset="0"/>
            </a:endParaRPr>
          </a:p>
          <a:p>
            <a:r>
              <a:rPr lang="es-ES" dirty="0">
                <a:solidFill>
                  <a:schemeClr val="tx1"/>
                </a:solidFill>
                <a:latin typeface="Menlo" panose="020B0609030804020204" pitchFamily="49" charset="0"/>
              </a:rPr>
              <a:t>...</a:t>
            </a:r>
            <a:endParaRPr lang="es-ES" b="0" dirty="0">
              <a:solidFill>
                <a:schemeClr val="tx1"/>
              </a:solidFill>
              <a:effectLst/>
              <a:latin typeface="Menlo" panose="020B0609030804020204" pitchFamily="49" charset="0"/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62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422F2-ECAF-BE62-515A-501765E4B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 Description First Modification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F8F2F9-90EB-DF4D-1F05-70740DB31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28A2C3D-98A1-D53E-CE11-AA396ACAD246}"/>
              </a:ext>
            </a:extLst>
          </p:cNvPr>
          <p:cNvSpPr txBox="1"/>
          <p:nvPr/>
        </p:nvSpPr>
        <p:spPr>
          <a:xfrm>
            <a:off x="0" y="385012"/>
            <a:ext cx="91440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pe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[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{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data:SDT-TD-1/pe/1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@type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dt:PhysicalEntity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description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”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Physical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</a:rPr>
              <a:t>entity 1 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of data:SDT-TD-1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devices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{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hasSensor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[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	{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@type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saref:Sensor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 data:SDT-TD-1/pe/1/sensor/1/td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	}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],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hasActuator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[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	{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@type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saref:Actuator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 data:SDT-TD-1/pe/1/actuator/1/td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	}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]}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}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], ...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475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20BD6-03CA-C9FD-8030-1B4569DD4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 Description Second Modification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2CB20D-E50E-059A-B9A6-6BB2196D65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08C0E73-9D9C-C89F-BCB9-7504B48ADB9F}"/>
              </a:ext>
            </a:extLst>
          </p:cNvPr>
          <p:cNvSpPr txBox="1"/>
          <p:nvPr/>
        </p:nvSpPr>
        <p:spPr>
          <a:xfrm>
            <a:off x="76200" y="289250"/>
            <a:ext cx="891024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sz="10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ve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[</a:t>
            </a:r>
          </a:p>
          <a:p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{</a:t>
            </a:r>
          </a:p>
          <a:p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"</a:t>
            </a:r>
            <a:r>
              <a:rPr lang="es-ES" sz="10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sz="1000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data:SDT-TD-1/ve/1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"</a:t>
            </a:r>
            <a:r>
              <a:rPr lang="es-ES" sz="10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@type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sz="1000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dt:VirtualEntity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"</a:t>
            </a:r>
            <a:r>
              <a:rPr lang="es-ES" sz="10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description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sz="1000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Virtual entity 1 of data:SDT-TD-1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"</a:t>
            </a:r>
            <a:r>
              <a:rPr lang="es-ES" sz="10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hasModels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 : [{</a:t>
            </a:r>
          </a:p>
          <a:p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	"</a:t>
            </a:r>
            <a:r>
              <a:rPr lang="es-ES" sz="10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@type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sz="1000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dt:OntologyModel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	"</a:t>
            </a:r>
            <a:r>
              <a:rPr lang="es-ES" sz="10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description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sz="1000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Ontology model of data:SDT-TD-1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	"</a:t>
            </a:r>
            <a:r>
              <a:rPr lang="es-ES" sz="10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sz="1000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https://cogito.iot.linkeddata.es/def/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},{</a:t>
            </a:r>
          </a:p>
          <a:p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	"</a:t>
            </a:r>
            <a:r>
              <a:rPr lang="es-ES" sz="10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@type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sz="1000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dt:SHACLModel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	"</a:t>
            </a:r>
            <a:r>
              <a:rPr lang="es-ES" sz="10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description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sz="1000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SHACL model used to validate semantic data generated in 			data:SDT-TD-1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	"</a:t>
            </a:r>
            <a:r>
              <a:rPr lang="es-ES" sz="10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sz="1000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data:SDT-TD-1/ve/1/model/shacl_shapes.ttl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},{</a:t>
            </a:r>
          </a:p>
          <a:p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	"</a:t>
            </a:r>
            <a:r>
              <a:rPr lang="es-ES" sz="10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@type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sz="1000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dt:MappingsModel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	"</a:t>
            </a:r>
            <a:r>
              <a:rPr lang="es-ES" sz="10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description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sz="1000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Mappings model used to generate semantic data in 				data:SDT-TD-1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	"</a:t>
            </a:r>
            <a:r>
              <a:rPr lang="es-ES" sz="10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sz="1000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data:SDT-TD-1/ve/1/model/mappings.rml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},{</a:t>
            </a:r>
          </a:p>
          <a:p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	"</a:t>
            </a:r>
            <a:r>
              <a:rPr lang="es-ES" sz="10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@type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sz="1000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dt:GeometricModel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	"</a:t>
            </a:r>
            <a:r>
              <a:rPr lang="es-ES" sz="10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description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sz="1000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Geometric model of data:SDT-TD-1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	"</a:t>
            </a:r>
            <a:r>
              <a:rPr lang="es-ES" sz="10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sz="1000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data:SDT-TD-1/ve/1/model/geometric_model.ifc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}, {</a:t>
            </a:r>
          </a:p>
          <a:p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	"</a:t>
            </a:r>
            <a:r>
              <a:rPr lang="es-ES" sz="10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@type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sz="1000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dt:PhysicalModel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	"</a:t>
            </a:r>
            <a:r>
              <a:rPr lang="es-ES" sz="10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description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sz="1000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Physical model of data:SDT-TD-1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	"</a:t>
            </a:r>
            <a:r>
              <a:rPr lang="es-ES" sz="10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sz="1000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data:SDT-TD-1/ve/1/model/physical_model.json</a:t>
            </a:r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r>
              <a:rPr lang="es-ES" sz="10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}, ...]</a:t>
            </a:r>
          </a:p>
          <a:p>
            <a:r>
              <a:rPr lang="es-ES" sz="1000" dirty="0">
                <a:solidFill>
                  <a:schemeClr val="tx1"/>
                </a:solidFill>
                <a:latin typeface="Menlo" panose="020B0609030804020204" pitchFamily="49" charset="0"/>
              </a:rPr>
              <a:t>	}</a:t>
            </a:r>
          </a:p>
          <a:p>
            <a:r>
              <a:rPr lang="es-ES" sz="1000" dirty="0">
                <a:solidFill>
                  <a:schemeClr val="tx1"/>
                </a:solidFill>
                <a:latin typeface="Menlo" panose="020B0609030804020204" pitchFamily="49" charset="0"/>
              </a:rPr>
              <a:t>] ...</a:t>
            </a:r>
            <a:endParaRPr lang="es-ES" sz="1000" b="0" dirty="0">
              <a:solidFill>
                <a:schemeClr val="tx1"/>
              </a:solidFill>
              <a:effectLst/>
              <a:latin typeface="Menlo" panose="020B0609030804020204" pitchFamily="49" charset="0"/>
            </a:endParaRPr>
          </a:p>
          <a:p>
            <a:endParaRPr lang="en-GB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347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64ABB4-4DF9-E67A-87DD-1A81370AD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 Description Third Modification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3FCE60A-8719-7EF5-0F92-037779D8E8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9225D9-A4A3-908B-EE62-E91685DEFC57}"/>
              </a:ext>
            </a:extLst>
          </p:cNvPr>
          <p:cNvSpPr txBox="1"/>
          <p:nvPr/>
        </p:nvSpPr>
        <p:spPr>
          <a:xfrm>
            <a:off x="193186" y="466202"/>
            <a:ext cx="88746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dd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[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{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 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data:SDT-TD-1/dd/1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@type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dt:DigitalTwinData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description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Digital twin data 1 of data:SDT-TD-1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hasData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 : [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{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@type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dt:KnowledgeGraph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description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Knowledge graph of data:SDT-TD-1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data:SDT-TD-1/dd/1/kg.ttl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},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{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@type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dt:InformationResource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description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Information resource IFC file of data:SDT-TD-1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"</a:t>
            </a:r>
            <a:r>
              <a:rPr lang="es-ES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s-ES" b="0" dirty="0">
                <a:solidFill>
                  <a:schemeClr val="accent6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data:SDT-TD-1/dd/1/ifc_file.ifc</a:t>
            </a:r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}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	]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	}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], ...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10646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Project">
  <a:themeElements>
    <a:clrScheme name="Template_Projec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plate_Project">
  <a:themeElements>
    <a:clrScheme name="Template_Projec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5796</TotalTime>
  <Words>1561</Words>
  <Application>Microsoft Macintosh PowerPoint</Application>
  <PresentationFormat>Presentación en pantalla (16:9)</PresentationFormat>
  <Paragraphs>271</Paragraphs>
  <Slides>23</Slides>
  <Notes>11</Notes>
  <HiddenSlides>12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Helvetica Neue</vt:lpstr>
      <vt:lpstr>Calibri</vt:lpstr>
      <vt:lpstr>Proxima Nova</vt:lpstr>
      <vt:lpstr>Arial</vt:lpstr>
      <vt:lpstr>Menlo</vt:lpstr>
      <vt:lpstr>Template_Project</vt:lpstr>
      <vt:lpstr>Presentación de PowerPoint</vt:lpstr>
      <vt:lpstr>What are Digital Twins?</vt:lpstr>
      <vt:lpstr>What are Digital Twins?</vt:lpstr>
      <vt:lpstr>COGITO Project</vt:lpstr>
      <vt:lpstr>Ontology</vt:lpstr>
      <vt:lpstr>Thing Description</vt:lpstr>
      <vt:lpstr>Thing Description First Modification</vt:lpstr>
      <vt:lpstr>Thing Description Second Modification</vt:lpstr>
      <vt:lpstr>Thing Description Third Modification</vt:lpstr>
      <vt:lpstr>End of Thing Description without modifications</vt:lpstr>
      <vt:lpstr>Presentación de PowerPoint</vt:lpstr>
      <vt:lpstr>COGITO Project</vt:lpstr>
      <vt:lpstr>Semantic Digital Twin</vt:lpstr>
      <vt:lpstr>Data distribution in COGITO Semantic Digital Twin</vt:lpstr>
      <vt:lpstr>Semantic Interoperability in Digital Twins</vt:lpstr>
      <vt:lpstr>Semantic Interoperability in Digital Twins</vt:lpstr>
      <vt:lpstr>COGITO ontologies classes described as Digital Twins</vt:lpstr>
      <vt:lpstr>COGITO ontologies classes described as Digital Twins</vt:lpstr>
      <vt:lpstr>COGITO Ontology extension</vt:lpstr>
      <vt:lpstr>COGITO Platform Ontology</vt:lpstr>
      <vt:lpstr>COGITO Semantic Digital Twin backbone based on WoT</vt:lpstr>
      <vt:lpstr>COGITO Semantic Digital Twin backbone based on WoT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SALVADOR GONZALEZ GERPE</cp:lastModifiedBy>
  <cp:revision>27</cp:revision>
  <dcterms:modified xsi:type="dcterms:W3CDTF">2023-10-11T09:38:10Z</dcterms:modified>
</cp:coreProperties>
</file>